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2" r:id="rId4"/>
  </p:sldMasterIdLst>
  <p:notesMasterIdLst>
    <p:notesMasterId r:id="rId56"/>
  </p:notesMasterIdLst>
  <p:sldIdLst>
    <p:sldId id="256" r:id="rId5"/>
    <p:sldId id="257" r:id="rId6"/>
    <p:sldId id="258" r:id="rId7"/>
    <p:sldId id="298" r:id="rId8"/>
    <p:sldId id="259" r:id="rId9"/>
    <p:sldId id="261" r:id="rId10"/>
    <p:sldId id="262" r:id="rId11"/>
    <p:sldId id="263" r:id="rId12"/>
    <p:sldId id="265" r:id="rId13"/>
    <p:sldId id="354" r:id="rId14"/>
    <p:sldId id="266" r:id="rId15"/>
    <p:sldId id="353" r:id="rId16"/>
    <p:sldId id="269" r:id="rId17"/>
    <p:sldId id="301" r:id="rId18"/>
    <p:sldId id="271" r:id="rId19"/>
    <p:sldId id="272" r:id="rId20"/>
    <p:sldId id="303" r:id="rId21"/>
    <p:sldId id="352" r:id="rId22"/>
    <p:sldId id="373" r:id="rId23"/>
    <p:sldId id="327" r:id="rId24"/>
    <p:sldId id="343" r:id="rId25"/>
    <p:sldId id="348" r:id="rId26"/>
    <p:sldId id="346" r:id="rId27"/>
    <p:sldId id="349" r:id="rId28"/>
    <p:sldId id="350" r:id="rId29"/>
    <p:sldId id="355" r:id="rId30"/>
    <p:sldId id="356" r:id="rId31"/>
    <p:sldId id="357" r:id="rId32"/>
    <p:sldId id="358" r:id="rId33"/>
    <p:sldId id="359" r:id="rId34"/>
    <p:sldId id="366" r:id="rId35"/>
    <p:sldId id="360" r:id="rId36"/>
    <p:sldId id="361" r:id="rId37"/>
    <p:sldId id="362" r:id="rId38"/>
    <p:sldId id="363" r:id="rId39"/>
    <p:sldId id="365" r:id="rId40"/>
    <p:sldId id="364" r:id="rId41"/>
    <p:sldId id="367" r:id="rId42"/>
    <p:sldId id="368" r:id="rId43"/>
    <p:sldId id="370" r:id="rId44"/>
    <p:sldId id="371" r:id="rId45"/>
    <p:sldId id="372" r:id="rId46"/>
    <p:sldId id="375" r:id="rId47"/>
    <p:sldId id="374" r:id="rId48"/>
    <p:sldId id="376" r:id="rId49"/>
    <p:sldId id="377" r:id="rId50"/>
    <p:sldId id="378" r:id="rId51"/>
    <p:sldId id="379" r:id="rId52"/>
    <p:sldId id="380" r:id="rId53"/>
    <p:sldId id="381" r:id="rId54"/>
    <p:sldId id="276" r:id="rId55"/>
  </p:sldIdLst>
  <p:sldSz cx="12190413" cy="6858000"/>
  <p:notesSz cx="6858000" cy="9144000"/>
  <p:embeddedFontLst>
    <p:embeddedFont>
      <p:font typeface="Abadi" panose="020B0600000101010101" charset="0"/>
      <p:regular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맑은 고딕" panose="020B0503020000020004" pitchFamily="50" charset="-127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E1F23-6789-4BDF-9B47-0017B87483DB}" v="47" dt="2022-07-13T08:39:44.429"/>
  </p1510:revLst>
</p1510:revInfo>
</file>

<file path=ppt/tableStyles.xml><?xml version="1.0" encoding="utf-8"?>
<a:tblStyleLst xmlns:a="http://schemas.openxmlformats.org/drawingml/2006/main" def="{F1B468C4-6A48-48CE-B158-A0C4283F6458}">
  <a:tblStyle styleId="{F1B468C4-6A48-48CE-B158-A0C4283F64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636" y="108"/>
      </p:cViewPr>
      <p:guideLst>
        <p:guide orient="horz" pos="2157"/>
        <p:guide pos="38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7.fntdata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2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3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4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27103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6" name="Google Shape;38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6" name="Google Shape;38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78475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4" name="Google Shape;45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3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476" name="Google Shape;47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77" name="Google Shape;477;p13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14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5" name="Google Shape;4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6" name="Google Shape;49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7" name="Google Shape;49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6" name="Google Shape;49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0951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6" name="Google Shape;49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65611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6" name="Google Shape;49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96395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20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21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22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23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24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25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26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431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27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385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28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472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29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974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30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8453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31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3736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32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4675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33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9224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34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3189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35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191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36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2310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37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6861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38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3913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39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390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a2657d7fe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aa2657d7f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43871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40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678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41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132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42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724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43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1784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44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6735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45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8698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46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8275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47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2985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48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2897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49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286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a2657d7fe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aa2657d7f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custGeom>
            <a:avLst/>
            <a:gdLst>
              <a:gd name="TX0" fmla="*/ 0 w 120001"/>
              <a:gd name="TY0" fmla="*/ 0 h 120001"/>
              <a:gd name="TX1" fmla="*/ 120000 w 120001"/>
              <a:gd name="TY1" fmla="*/ 0 h 120001"/>
              <a:gd name="TX2" fmla="*/ 120000 w 120001"/>
              <a:gd name="TY2" fmla="*/ 120000 h 120001"/>
              <a:gd name="TX3" fmla="*/ 0 w 120001"/>
              <a:gd name="TY3" fmla="*/ 120000 h 120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523" name="Google Shape;5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24" name="Google Shape;524;p16:notes"/>
          <p:cNvSpPr txBox="1">
            <a:spLocks noGrp="1"/>
          </p:cNvSpPr>
          <p:nvPr>
            <p:ph type="sldNum" idx="12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i="0" strike="noStrike" cap="non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50</a:t>
            </a:fld>
            <a:endParaRPr lang="en-US" altLang="ko-KR" sz="1200" b="0" i="0" strike="noStrike" cap="none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8353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5" name="Google Shape;62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51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2225" y="-1622425"/>
            <a:ext cx="4525963" cy="1097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10685808" y="1372898"/>
            <a:ext cx="5851525" cy="365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3271031" y="-2183697"/>
            <a:ext cx="5851525" cy="1076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12695" y="1600201"/>
            <a:ext cx="721054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8226413" y="1600201"/>
            <a:ext cx="7212661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09521" y="2174875"/>
            <a:ext cx="5386216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92561" y="1535113"/>
            <a:ext cx="5388332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92561" y="2174875"/>
            <a:ext cx="5388332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113" y="273051"/>
            <a:ext cx="6814779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521" y="1435101"/>
            <a:ext cx="4010562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406" y="612775"/>
            <a:ext cx="731424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406" y="5367338"/>
            <a:ext cx="7314248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07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gradFill>
            <a:gsLst>
              <a:gs pos="0">
                <a:srgbClr val="007635">
                  <a:alpha val="90980"/>
                </a:srgbClr>
              </a:gs>
              <a:gs pos="100000">
                <a:srgbClr val="004D86">
                  <a:alpha val="8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3215005" y="549275"/>
            <a:ext cx="5760720" cy="575945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2" name="Google Shape;92;p13"/>
          <p:cNvGrpSpPr/>
          <p:nvPr/>
        </p:nvGrpSpPr>
        <p:grpSpPr>
          <a:xfrm>
            <a:off x="2858611" y="2433955"/>
            <a:ext cx="6117114" cy="1282700"/>
            <a:chOff x="2858611" y="2433955"/>
            <a:chExt cx="6117114" cy="1282700"/>
          </a:xfrm>
        </p:grpSpPr>
        <p:cxnSp>
          <p:nvCxnSpPr>
            <p:cNvPr id="93" name="Google Shape;93;p13"/>
            <p:cNvCxnSpPr/>
            <p:nvPr/>
          </p:nvCxnSpPr>
          <p:spPr>
            <a:xfrm>
              <a:off x="3776980" y="3716655"/>
              <a:ext cx="456692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94" name="Google Shape;94;p13"/>
            <p:cNvSpPr txBox="1"/>
            <p:nvPr/>
          </p:nvSpPr>
          <p:spPr>
            <a:xfrm>
              <a:off x="2858611" y="2433955"/>
              <a:ext cx="6117114" cy="9950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00" b="1" i="0" u="none" strike="noStrike" cap="none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Jua"/>
                  <a:sym typeface="Jua"/>
                </a:rPr>
                <a:t> </a:t>
              </a:r>
              <a:r>
                <a:rPr lang="en-US" sz="59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Jua"/>
                  <a:sym typeface="Jua"/>
                </a:rPr>
                <a:t>Java Joy </a:t>
              </a:r>
              <a:r>
                <a:rPr lang="en-US" sz="5900" b="1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Jua"/>
                  <a:sym typeface="Jua"/>
                </a:rPr>
                <a:t>Lms</a:t>
              </a:r>
              <a:endParaRPr sz="5900" b="1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Jua"/>
                <a:sym typeface="Jua"/>
              </a:endParaRPr>
            </a:p>
          </p:txBody>
        </p:sp>
      </p:grpSp>
      <p:sp>
        <p:nvSpPr>
          <p:cNvPr id="95" name="Google Shape;95;p13"/>
          <p:cNvSpPr txBox="1"/>
          <p:nvPr/>
        </p:nvSpPr>
        <p:spPr>
          <a:xfrm>
            <a:off x="2430780" y="3542030"/>
            <a:ext cx="7329805" cy="116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 err="1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디지털컨버전스</a:t>
            </a:r>
            <a:r>
              <a:rPr lang="en-US" altLang="ko-KR" sz="2400" b="1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400" b="1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 융합</a:t>
            </a:r>
            <a:endParaRPr lang="en-US" altLang="ko-KR" sz="2400" b="1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자바</a:t>
            </a:r>
            <a:r>
              <a:rPr lang="en-US" altLang="ko-KR" sz="2400" b="1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400" b="1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스프링</a:t>
            </a:r>
            <a:r>
              <a:rPr lang="ko-KR" sz="2400" b="1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개발자</a:t>
            </a:r>
            <a:r>
              <a:rPr lang="ko-KR" sz="2400" b="1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양성과정</a:t>
            </a:r>
            <a:endParaRPr sz="2400" b="1" i="0" u="none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6580" y="4469130"/>
            <a:ext cx="3416300" cy="2379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 txBox="1"/>
          <p:nvPr/>
        </p:nvSpPr>
        <p:spPr>
          <a:xfrm>
            <a:off x="488950" y="765175"/>
            <a:ext cx="3314700" cy="64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프로젝트 내용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2" name="Google Shape;372;p22"/>
          <p:cNvSpPr txBox="1">
            <a:spLocks/>
          </p:cNvSpPr>
          <p:nvPr/>
        </p:nvSpPr>
        <p:spPr>
          <a:xfrm>
            <a:off x="509905" y="1651000"/>
            <a:ext cx="7739380" cy="305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분석/설계 : </a:t>
            </a:r>
            <a:r>
              <a:rPr lang="ko-KR" altLang="en-US" sz="24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기능별 </a:t>
            </a:r>
            <a:r>
              <a:rPr lang="ko-KR" sz="2400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요구사항 정의</a:t>
            </a:r>
            <a:r>
              <a:rPr lang="en-US" altLang="ko-KR" sz="2400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 – </a:t>
            </a:r>
            <a:r>
              <a:rPr lang="ko-KR" altLang="en-US" sz="2400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운영자 기능</a:t>
            </a:r>
          </a:p>
        </p:txBody>
      </p:sp>
      <p:sp>
        <p:nvSpPr>
          <p:cNvPr id="383" name="텍스트 상자 27"/>
          <p:cNvSpPr txBox="1">
            <a:spLocks/>
          </p:cNvSpPr>
          <p:nvPr/>
        </p:nvSpPr>
        <p:spPr>
          <a:xfrm>
            <a:off x="426085" y="2204085"/>
            <a:ext cx="7600950" cy="4556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vert="horz" wrap="square" lIns="70485" tIns="70485" rIns="70485" bIns="45085" numCol="1" anchor="t">
            <a:noAutofit/>
          </a:bodyPr>
          <a:lstStyle/>
          <a:p>
            <a:pPr marL="83820" indent="-2794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880" b="0" i="0" strike="noStrike" cap="none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6" name="도형 3"/>
          <p:cNvSpPr>
            <a:spLocks/>
          </p:cNvSpPr>
          <p:nvPr/>
        </p:nvSpPr>
        <p:spPr>
          <a:xfrm>
            <a:off x="8672195" y="1954530"/>
            <a:ext cx="3162300" cy="28511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457200" indent="-342900" algn="l" rtl="0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나눔스퀘어OTF"/>
              <a:buChar char="-"/>
            </a:pP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툴 </a:t>
            </a:r>
            <a:r>
              <a:rPr lang="ko-KR" sz="1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sz="1800" b="1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스프레드시트</a:t>
            </a:r>
            <a:endParaRPr lang="ko-KR" altLang="en-US" sz="1800" b="1" dirty="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342900" latinLnBrk="0">
              <a:buClr>
                <a:srgbClr val="000000"/>
              </a:buClr>
              <a:buFont typeface="나눔스퀘어OTF"/>
              <a:buChar char="-"/>
            </a:pPr>
            <a:r>
              <a:rPr lang="ko-KR" altLang="ko-KR" sz="1800" b="1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</a:t>
            </a:r>
            <a:r>
              <a:rPr lang="ko-KR" altLang="ko-KR" sz="1800" b="1" dirty="0" err="1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Spreadsheets</a:t>
            </a:r>
            <a:r>
              <a:rPr lang="ko-KR" sz="1800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사용하여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팀원간 요구사항의 합을 바탕으로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LMS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적용할 기능을 사용하는 계층별로 정리함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indent="-342900" latinLnBrk="0">
              <a:buClr>
                <a:srgbClr val="000000"/>
              </a:buClr>
              <a:buFont typeface="나눔스퀘어OTF"/>
              <a:buChar char="-"/>
            </a:pPr>
            <a:endParaRPr lang="en-US" altLang="ko-KR" sz="1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342900">
              <a:buFont typeface="나눔스퀘어OTF"/>
              <a:buChar char="-"/>
            </a:pPr>
            <a:r>
              <a:rPr lang="ko-KR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구현대상을 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</a:t>
            </a:r>
            <a:r>
              <a:rPr lang="ko-KR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강사</a:t>
            </a:r>
            <a:r>
              <a:rPr lang="ko-KR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ko-KR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나누어 작업 </a:t>
            </a:r>
            <a:endParaRPr lang="ko-KR" altLang="en-US"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342900" latinLnBrk="0">
              <a:buClr>
                <a:srgbClr val="000000"/>
              </a:buClr>
              <a:buFont typeface="나눔스퀘어OTF"/>
              <a:buChar char="-"/>
            </a:pPr>
            <a:endParaRPr lang="ko-KR" altLang="en-US"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Google Shape;270;p19">
            <a:extLst>
              <a:ext uri="{FF2B5EF4-FFF2-40B4-BE49-F238E27FC236}">
                <a16:creationId xmlns:a16="http://schemas.microsoft.com/office/drawing/2014/main" id="{32171A91-3B20-4FA9-90F2-7DAE1951C19F}"/>
              </a:ext>
            </a:extLst>
          </p:cNvPr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242D009-3188-4F14-82D1-1AD8EDB62363}"/>
              </a:ext>
            </a:extLst>
          </p:cNvPr>
          <p:cNvGrpSpPr/>
          <p:nvPr/>
        </p:nvGrpSpPr>
        <p:grpSpPr>
          <a:xfrm>
            <a:off x="4453575" y="43179"/>
            <a:ext cx="7508240" cy="590869"/>
            <a:chOff x="4453575" y="43179"/>
            <a:chExt cx="7508240" cy="590869"/>
          </a:xfrm>
        </p:grpSpPr>
        <p:sp>
          <p:nvSpPr>
            <p:cNvPr id="33" name="Google Shape;278;p19">
              <a:extLst>
                <a:ext uri="{FF2B5EF4-FFF2-40B4-BE49-F238E27FC236}">
                  <a16:creationId xmlns:a16="http://schemas.microsoft.com/office/drawing/2014/main" id="{5D9E823F-9FA6-40BA-8350-4B0539F3EF59}"/>
                </a:ext>
              </a:extLst>
            </p:cNvPr>
            <p:cNvSpPr/>
            <p:nvPr/>
          </p:nvSpPr>
          <p:spPr>
            <a:xfrm flipH="1">
              <a:off x="445357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개요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279;p19">
              <a:extLst>
                <a:ext uri="{FF2B5EF4-FFF2-40B4-BE49-F238E27FC236}">
                  <a16:creationId xmlns:a16="http://schemas.microsoft.com/office/drawing/2014/main" id="{90FC5D94-615E-4D8C-8C6D-2C3BDB52AE52}"/>
                </a:ext>
              </a:extLst>
            </p:cNvPr>
            <p:cNvSpPr/>
            <p:nvPr/>
          </p:nvSpPr>
          <p:spPr>
            <a:xfrm flipH="1">
              <a:off x="5554030" y="66993"/>
              <a:ext cx="86550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참여인원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280;p19">
              <a:extLst>
                <a:ext uri="{FF2B5EF4-FFF2-40B4-BE49-F238E27FC236}">
                  <a16:creationId xmlns:a16="http://schemas.microsoft.com/office/drawing/2014/main" id="{9AA21B3F-7902-4F48-B1C5-55F73852EFA5}"/>
                </a:ext>
              </a:extLst>
            </p:cNvPr>
            <p:cNvSpPr/>
            <p:nvPr/>
          </p:nvSpPr>
          <p:spPr>
            <a:xfrm flipH="1">
              <a:off x="665702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일정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281;p19">
              <a:extLst>
                <a:ext uri="{FF2B5EF4-FFF2-40B4-BE49-F238E27FC236}">
                  <a16:creationId xmlns:a16="http://schemas.microsoft.com/office/drawing/2014/main" id="{0EAB3E07-3D01-45BF-A2EB-D987B092AEF4}"/>
                </a:ext>
              </a:extLst>
            </p:cNvPr>
            <p:cNvSpPr/>
            <p:nvPr/>
          </p:nvSpPr>
          <p:spPr>
            <a:xfrm flipH="1">
              <a:off x="77333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282;p19">
              <a:extLst>
                <a:ext uri="{FF2B5EF4-FFF2-40B4-BE49-F238E27FC236}">
                  <a16:creationId xmlns:a16="http://schemas.microsoft.com/office/drawing/2014/main" id="{7C7558AC-D42E-4752-ACF5-C1F2115426E5}"/>
                </a:ext>
              </a:extLst>
            </p:cNvPr>
            <p:cNvSpPr/>
            <p:nvPr/>
          </p:nvSpPr>
          <p:spPr>
            <a:xfrm flipH="1">
              <a:off x="8788402" y="66675"/>
              <a:ext cx="86614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283;p19">
              <a:extLst>
                <a:ext uri="{FF2B5EF4-FFF2-40B4-BE49-F238E27FC236}">
                  <a16:creationId xmlns:a16="http://schemas.microsoft.com/office/drawing/2014/main" id="{2B226DA9-876B-449F-80AB-563A9658AEE2}"/>
                </a:ext>
              </a:extLst>
            </p:cNvPr>
            <p:cNvSpPr/>
            <p:nvPr/>
          </p:nvSpPr>
          <p:spPr>
            <a:xfrm flipH="1">
              <a:off x="996220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9" name="Google Shape;284;p19">
              <a:extLst>
                <a:ext uri="{FF2B5EF4-FFF2-40B4-BE49-F238E27FC236}">
                  <a16:creationId xmlns:a16="http://schemas.microsoft.com/office/drawing/2014/main" id="{69E68578-07D0-4008-8101-5E38461C2EFE}"/>
                </a:ext>
              </a:extLst>
            </p:cNvPr>
            <p:cNvSpPr/>
            <p:nvPr/>
          </p:nvSpPr>
          <p:spPr>
            <a:xfrm flipH="1">
              <a:off x="110988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소감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149;p15">
              <a:extLst>
                <a:ext uri="{FF2B5EF4-FFF2-40B4-BE49-F238E27FC236}">
                  <a16:creationId xmlns:a16="http://schemas.microsoft.com/office/drawing/2014/main" id="{F3F4F59D-D611-419A-B70B-32B66A01FEA4}"/>
                </a:ext>
              </a:extLst>
            </p:cNvPr>
            <p:cNvSpPr/>
            <p:nvPr/>
          </p:nvSpPr>
          <p:spPr>
            <a:xfrm flipH="1">
              <a:off x="7733350" y="48895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420;p24">
              <a:extLst>
                <a:ext uri="{FF2B5EF4-FFF2-40B4-BE49-F238E27FC236}">
                  <a16:creationId xmlns:a16="http://schemas.microsoft.com/office/drawing/2014/main" id="{019CD6FA-E9D7-4327-9B37-B3707EB0AB2D}"/>
                </a:ext>
              </a:extLst>
            </p:cNvPr>
            <p:cNvSpPr/>
            <p:nvPr/>
          </p:nvSpPr>
          <p:spPr>
            <a:xfrm flipH="1">
              <a:off x="8788401" y="43179"/>
              <a:ext cx="866140" cy="57848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F621FB0-99F7-D6F6-B4F6-F2F6C6835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2" y="2226640"/>
            <a:ext cx="7694138" cy="43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19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3"/>
          <p:cNvSpPr txBox="1"/>
          <p:nvPr/>
        </p:nvSpPr>
        <p:spPr>
          <a:xfrm>
            <a:off x="488950" y="765175"/>
            <a:ext cx="3154680" cy="64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프로젝트 내용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0" name="Google Shape;390;p23"/>
          <p:cNvSpPr txBox="1"/>
          <p:nvPr/>
        </p:nvSpPr>
        <p:spPr>
          <a:xfrm>
            <a:off x="509905" y="1651000"/>
            <a:ext cx="773874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sym typeface="Arial"/>
              </a:rPr>
              <a:t>분석/설계 : </a:t>
            </a:r>
            <a:r>
              <a:rPr lang="ko-KR" altLang="en-US" sz="24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기능별 </a:t>
            </a:r>
            <a:r>
              <a:rPr lang="ko-KR" altLang="ko-KR" sz="2400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요구사항 정의</a:t>
            </a:r>
            <a:r>
              <a:rPr lang="en-US" altLang="ko-KR" sz="2400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 – </a:t>
            </a:r>
            <a:r>
              <a:rPr lang="ko-KR" altLang="en-US" sz="2400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강사 기능</a:t>
            </a:r>
            <a:endParaRPr sz="2400" b="0" i="0" u="none" strike="noStrike" cap="none" dirty="0">
              <a:solidFill>
                <a:schemeClr val="dk2"/>
              </a:solidFill>
              <a:latin typeface="Abadi" panose="020B0604020104020204" pitchFamily="34" charset="0"/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30" name="텍스트 상자 27">
            <a:extLst>
              <a:ext uri="{FF2B5EF4-FFF2-40B4-BE49-F238E27FC236}">
                <a16:creationId xmlns:a16="http://schemas.microsoft.com/office/drawing/2014/main" id="{4BAA2359-9D9C-49D5-BD69-0FA107B70631}"/>
              </a:ext>
            </a:extLst>
          </p:cNvPr>
          <p:cNvSpPr txBox="1">
            <a:spLocks/>
          </p:cNvSpPr>
          <p:nvPr/>
        </p:nvSpPr>
        <p:spPr>
          <a:xfrm>
            <a:off x="426085" y="2204085"/>
            <a:ext cx="7600950" cy="4556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vert="horz" wrap="square" lIns="70485" tIns="70485" rIns="70485" bIns="45085" numCol="1" anchor="t">
            <a:noAutofit/>
          </a:bodyPr>
          <a:lstStyle/>
          <a:p>
            <a:pPr marL="83820" indent="-2794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880" b="0" i="0" strike="noStrike" cap="none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Google Shape;371;p22">
            <a:extLst>
              <a:ext uri="{FF2B5EF4-FFF2-40B4-BE49-F238E27FC236}">
                <a16:creationId xmlns:a16="http://schemas.microsoft.com/office/drawing/2014/main" id="{0A11E04B-ED7B-4D31-B451-8B7844DF798A}"/>
              </a:ext>
            </a:extLst>
          </p:cNvPr>
          <p:cNvSpPr>
            <a:spLocks/>
          </p:cNvSpPr>
          <p:nvPr/>
        </p:nvSpPr>
        <p:spPr>
          <a:xfrm>
            <a:off x="8539480" y="2353310"/>
            <a:ext cx="3161665" cy="39128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457200" indent="-342900" algn="l" rtl="0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나눔스퀘어OTF"/>
              <a:buChar char="-"/>
            </a:pP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툴 </a:t>
            </a:r>
            <a:r>
              <a:rPr lang="ko-KR" sz="1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sz="1800" b="1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스프레드시트</a:t>
            </a:r>
            <a:endParaRPr lang="ko-KR" altLang="en-US" sz="1800" b="1" dirty="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342900" latinLnBrk="0">
              <a:buClr>
                <a:srgbClr val="000000"/>
              </a:buClr>
              <a:buFont typeface="나눔스퀘어OTF"/>
              <a:buChar char="-"/>
            </a:pPr>
            <a:r>
              <a:rPr lang="ko-KR" altLang="ko-KR" sz="1800" b="1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</a:t>
            </a:r>
            <a:r>
              <a:rPr lang="ko-KR" altLang="ko-KR" sz="1800" b="1" dirty="0" err="1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Spreadsheets</a:t>
            </a:r>
            <a:r>
              <a:rPr lang="ko-KR" sz="1800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사용하여 </a:t>
            </a:r>
            <a:r>
              <a:rPr lang="en-US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LMS</a:t>
            </a: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 프로그램에서 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필요한 </a:t>
            </a: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기능들을</a:t>
            </a:r>
            <a:r>
              <a:rPr lang="en-US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회의를 통하여 의견을</a:t>
            </a: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제시하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</a:t>
            </a: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도출된</a:t>
            </a: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기능들을 정리함</a:t>
            </a:r>
            <a:endParaRPr lang="en-US" altLang="ko-KR"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342900" latinLnBrk="0">
              <a:buClr>
                <a:srgbClr val="000000"/>
              </a:buClr>
              <a:buFont typeface="나눔스퀘어OTF"/>
              <a:buChar char="-"/>
            </a:pPr>
            <a:endParaRPr lang="ko-KR" altLang="en-US"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342900" latinLnBrk="0">
              <a:buClr>
                <a:srgbClr val="000000"/>
              </a:buClr>
              <a:buFont typeface="나눔스퀘어OTF"/>
              <a:buChar char="-"/>
            </a:pPr>
            <a:r>
              <a:rPr lang="ko-KR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구현대상을 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</a:t>
            </a:r>
            <a:r>
              <a:rPr lang="ko-KR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강사</a:t>
            </a:r>
            <a:r>
              <a:rPr lang="ko-KR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ko-KR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나누어 작업 </a:t>
            </a:r>
            <a:endParaRPr lang="ko-KR" altLang="en-US"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Google Shape;270;p19">
            <a:extLst>
              <a:ext uri="{FF2B5EF4-FFF2-40B4-BE49-F238E27FC236}">
                <a16:creationId xmlns:a16="http://schemas.microsoft.com/office/drawing/2014/main" id="{E7C858C1-1451-4AA8-BA54-592A53D4BCFB}"/>
              </a:ext>
            </a:extLst>
          </p:cNvPr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1696471-DFD0-49BC-B969-B101D4C9B32D}"/>
              </a:ext>
            </a:extLst>
          </p:cNvPr>
          <p:cNvGrpSpPr/>
          <p:nvPr/>
        </p:nvGrpSpPr>
        <p:grpSpPr>
          <a:xfrm>
            <a:off x="4453575" y="43179"/>
            <a:ext cx="7508240" cy="590869"/>
            <a:chOff x="4453575" y="43179"/>
            <a:chExt cx="7508240" cy="590869"/>
          </a:xfrm>
        </p:grpSpPr>
        <p:sp>
          <p:nvSpPr>
            <p:cNvPr id="36" name="Google Shape;278;p19">
              <a:extLst>
                <a:ext uri="{FF2B5EF4-FFF2-40B4-BE49-F238E27FC236}">
                  <a16:creationId xmlns:a16="http://schemas.microsoft.com/office/drawing/2014/main" id="{8FBC2D7E-1402-48FB-93EF-944D4E4BB5C9}"/>
                </a:ext>
              </a:extLst>
            </p:cNvPr>
            <p:cNvSpPr/>
            <p:nvPr/>
          </p:nvSpPr>
          <p:spPr>
            <a:xfrm flipH="1">
              <a:off x="445357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개요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279;p19">
              <a:extLst>
                <a:ext uri="{FF2B5EF4-FFF2-40B4-BE49-F238E27FC236}">
                  <a16:creationId xmlns:a16="http://schemas.microsoft.com/office/drawing/2014/main" id="{A294C022-01CB-47A0-9586-E2100BB94A16}"/>
                </a:ext>
              </a:extLst>
            </p:cNvPr>
            <p:cNvSpPr/>
            <p:nvPr/>
          </p:nvSpPr>
          <p:spPr>
            <a:xfrm flipH="1">
              <a:off x="5554030" y="66993"/>
              <a:ext cx="86550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참여인원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280;p19">
              <a:extLst>
                <a:ext uri="{FF2B5EF4-FFF2-40B4-BE49-F238E27FC236}">
                  <a16:creationId xmlns:a16="http://schemas.microsoft.com/office/drawing/2014/main" id="{72338B81-1B49-463F-A307-C7A6E5FEDF7F}"/>
                </a:ext>
              </a:extLst>
            </p:cNvPr>
            <p:cNvSpPr/>
            <p:nvPr/>
          </p:nvSpPr>
          <p:spPr>
            <a:xfrm flipH="1">
              <a:off x="665702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일정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281;p19">
              <a:extLst>
                <a:ext uri="{FF2B5EF4-FFF2-40B4-BE49-F238E27FC236}">
                  <a16:creationId xmlns:a16="http://schemas.microsoft.com/office/drawing/2014/main" id="{BF146E93-F650-4CA8-9C8D-D84458C8F287}"/>
                </a:ext>
              </a:extLst>
            </p:cNvPr>
            <p:cNvSpPr/>
            <p:nvPr/>
          </p:nvSpPr>
          <p:spPr>
            <a:xfrm flipH="1">
              <a:off x="77333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282;p19">
              <a:extLst>
                <a:ext uri="{FF2B5EF4-FFF2-40B4-BE49-F238E27FC236}">
                  <a16:creationId xmlns:a16="http://schemas.microsoft.com/office/drawing/2014/main" id="{007F8CA7-F66A-48FA-8AB1-7A0E425B32A0}"/>
                </a:ext>
              </a:extLst>
            </p:cNvPr>
            <p:cNvSpPr/>
            <p:nvPr/>
          </p:nvSpPr>
          <p:spPr>
            <a:xfrm flipH="1">
              <a:off x="8788402" y="66675"/>
              <a:ext cx="86614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283;p19">
              <a:extLst>
                <a:ext uri="{FF2B5EF4-FFF2-40B4-BE49-F238E27FC236}">
                  <a16:creationId xmlns:a16="http://schemas.microsoft.com/office/drawing/2014/main" id="{20EBE126-B737-41C7-B9C2-B1B4A4DC0F12}"/>
                </a:ext>
              </a:extLst>
            </p:cNvPr>
            <p:cNvSpPr/>
            <p:nvPr/>
          </p:nvSpPr>
          <p:spPr>
            <a:xfrm flipH="1">
              <a:off x="996220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42" name="Google Shape;284;p19">
              <a:extLst>
                <a:ext uri="{FF2B5EF4-FFF2-40B4-BE49-F238E27FC236}">
                  <a16:creationId xmlns:a16="http://schemas.microsoft.com/office/drawing/2014/main" id="{5C359CB7-FEF3-469B-83FE-257D0C46CD4A}"/>
                </a:ext>
              </a:extLst>
            </p:cNvPr>
            <p:cNvSpPr/>
            <p:nvPr/>
          </p:nvSpPr>
          <p:spPr>
            <a:xfrm flipH="1">
              <a:off x="110988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소감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149;p15">
              <a:extLst>
                <a:ext uri="{FF2B5EF4-FFF2-40B4-BE49-F238E27FC236}">
                  <a16:creationId xmlns:a16="http://schemas.microsoft.com/office/drawing/2014/main" id="{1AFBC8FB-1E2A-4CCB-B9CA-C8201F7B0A81}"/>
                </a:ext>
              </a:extLst>
            </p:cNvPr>
            <p:cNvSpPr/>
            <p:nvPr/>
          </p:nvSpPr>
          <p:spPr>
            <a:xfrm flipH="1">
              <a:off x="7733350" y="48895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420;p24">
              <a:extLst>
                <a:ext uri="{FF2B5EF4-FFF2-40B4-BE49-F238E27FC236}">
                  <a16:creationId xmlns:a16="http://schemas.microsoft.com/office/drawing/2014/main" id="{BD10208D-A9C7-44D0-BE9B-BDD3E022F2B9}"/>
                </a:ext>
              </a:extLst>
            </p:cNvPr>
            <p:cNvSpPr/>
            <p:nvPr/>
          </p:nvSpPr>
          <p:spPr>
            <a:xfrm flipH="1">
              <a:off x="8788401" y="43179"/>
              <a:ext cx="866140" cy="57848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25B2B4E-7667-36EE-9CB2-FE7AFF665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2041174"/>
            <a:ext cx="8226768" cy="47190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3"/>
          <p:cNvSpPr txBox="1"/>
          <p:nvPr/>
        </p:nvSpPr>
        <p:spPr>
          <a:xfrm>
            <a:off x="488950" y="765175"/>
            <a:ext cx="3154680" cy="64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프로젝트 내용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0" name="Google Shape;390;p23"/>
          <p:cNvSpPr txBox="1"/>
          <p:nvPr/>
        </p:nvSpPr>
        <p:spPr>
          <a:xfrm>
            <a:off x="509905" y="1651000"/>
            <a:ext cx="773874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sym typeface="Arial"/>
              </a:rPr>
              <a:t>분석/설계 : </a:t>
            </a:r>
            <a:r>
              <a:rPr lang="ko-KR" altLang="en-US" sz="24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기능별 </a:t>
            </a:r>
            <a:r>
              <a:rPr lang="ko-KR" altLang="ko-KR" sz="2400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요구사항 정의</a:t>
            </a:r>
            <a:r>
              <a:rPr lang="en-US" altLang="ko-KR" sz="2400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 – </a:t>
            </a:r>
            <a:r>
              <a:rPr lang="ko-KR" altLang="en-US" sz="2400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학생 기능</a:t>
            </a:r>
            <a:endParaRPr sz="2400" b="0" i="0" u="none" strike="noStrike" cap="none" dirty="0">
              <a:solidFill>
                <a:schemeClr val="dk2"/>
              </a:solidFill>
              <a:latin typeface="Abadi" panose="020B0604020104020204" pitchFamily="34" charset="0"/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30" name="텍스트 상자 27">
            <a:extLst>
              <a:ext uri="{FF2B5EF4-FFF2-40B4-BE49-F238E27FC236}">
                <a16:creationId xmlns:a16="http://schemas.microsoft.com/office/drawing/2014/main" id="{4BAA2359-9D9C-49D5-BD69-0FA107B70631}"/>
              </a:ext>
            </a:extLst>
          </p:cNvPr>
          <p:cNvSpPr txBox="1">
            <a:spLocks/>
          </p:cNvSpPr>
          <p:nvPr/>
        </p:nvSpPr>
        <p:spPr>
          <a:xfrm>
            <a:off x="426085" y="2204085"/>
            <a:ext cx="7600950" cy="4556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vert="horz" wrap="square" lIns="70485" tIns="70485" rIns="70485" bIns="45085" numCol="1" anchor="t">
            <a:noAutofit/>
          </a:bodyPr>
          <a:lstStyle/>
          <a:p>
            <a:pPr marL="83820" indent="-2794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880" b="0" i="0" strike="noStrike" cap="none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Google Shape;371;p22">
            <a:extLst>
              <a:ext uri="{FF2B5EF4-FFF2-40B4-BE49-F238E27FC236}">
                <a16:creationId xmlns:a16="http://schemas.microsoft.com/office/drawing/2014/main" id="{0A11E04B-ED7B-4D31-B451-8B7844DF798A}"/>
              </a:ext>
            </a:extLst>
          </p:cNvPr>
          <p:cNvSpPr>
            <a:spLocks/>
          </p:cNvSpPr>
          <p:nvPr/>
        </p:nvSpPr>
        <p:spPr>
          <a:xfrm>
            <a:off x="8539480" y="2353310"/>
            <a:ext cx="3161665" cy="39128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457200" indent="-342900" algn="l" rtl="0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나눔스퀘어OTF"/>
              <a:buChar char="-"/>
            </a:pP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툴 </a:t>
            </a:r>
            <a:r>
              <a:rPr lang="ko-KR" sz="1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sz="1800" b="1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스프레드시트</a:t>
            </a:r>
            <a:endParaRPr lang="ko-KR" altLang="en-US" sz="1800" b="1" dirty="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342900" latinLnBrk="0">
              <a:buClr>
                <a:srgbClr val="000000"/>
              </a:buClr>
              <a:buFont typeface="나눔스퀘어OTF"/>
              <a:buChar char="-"/>
            </a:pPr>
            <a:r>
              <a:rPr lang="ko-KR" altLang="ko-KR" sz="1800" b="1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</a:t>
            </a:r>
            <a:r>
              <a:rPr lang="ko-KR" altLang="ko-KR" sz="1800" b="1" dirty="0" err="1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Spreadsheets</a:t>
            </a:r>
            <a:r>
              <a:rPr lang="ko-KR" sz="1800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사용하여 </a:t>
            </a:r>
            <a:r>
              <a:rPr lang="en-US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LMS</a:t>
            </a: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 프로그램에서 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필요한 </a:t>
            </a: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기능들을</a:t>
            </a:r>
            <a:r>
              <a:rPr lang="en-US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회의를 통하여 의견을</a:t>
            </a: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제시하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</a:t>
            </a: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도출된</a:t>
            </a: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기능들을 정리함</a:t>
            </a:r>
            <a:endParaRPr lang="en-US" altLang="ko-KR"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342900" latinLnBrk="0">
              <a:buClr>
                <a:srgbClr val="000000"/>
              </a:buClr>
              <a:buFont typeface="나눔스퀘어OTF"/>
              <a:buChar char="-"/>
            </a:pPr>
            <a:endParaRPr lang="ko-KR" altLang="en-US"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342900" latinLnBrk="0">
              <a:buClr>
                <a:srgbClr val="000000"/>
              </a:buClr>
              <a:buFont typeface="나눔스퀘어OTF"/>
              <a:buChar char="-"/>
            </a:pPr>
            <a:r>
              <a:rPr lang="ko-KR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구현대상을 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</a:t>
            </a:r>
            <a:r>
              <a:rPr lang="ko-KR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강사</a:t>
            </a:r>
            <a:r>
              <a:rPr lang="ko-KR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ko-KR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나누어 작업 </a:t>
            </a:r>
            <a:endParaRPr lang="ko-KR" altLang="en-US"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Google Shape;270;p19">
            <a:extLst>
              <a:ext uri="{FF2B5EF4-FFF2-40B4-BE49-F238E27FC236}">
                <a16:creationId xmlns:a16="http://schemas.microsoft.com/office/drawing/2014/main" id="{E7C858C1-1451-4AA8-BA54-592A53D4BCFB}"/>
              </a:ext>
            </a:extLst>
          </p:cNvPr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1696471-DFD0-49BC-B969-B101D4C9B32D}"/>
              </a:ext>
            </a:extLst>
          </p:cNvPr>
          <p:cNvGrpSpPr/>
          <p:nvPr/>
        </p:nvGrpSpPr>
        <p:grpSpPr>
          <a:xfrm>
            <a:off x="4453575" y="43179"/>
            <a:ext cx="7508240" cy="590869"/>
            <a:chOff x="4453575" y="43179"/>
            <a:chExt cx="7508240" cy="590869"/>
          </a:xfrm>
        </p:grpSpPr>
        <p:sp>
          <p:nvSpPr>
            <p:cNvPr id="36" name="Google Shape;278;p19">
              <a:extLst>
                <a:ext uri="{FF2B5EF4-FFF2-40B4-BE49-F238E27FC236}">
                  <a16:creationId xmlns:a16="http://schemas.microsoft.com/office/drawing/2014/main" id="{8FBC2D7E-1402-48FB-93EF-944D4E4BB5C9}"/>
                </a:ext>
              </a:extLst>
            </p:cNvPr>
            <p:cNvSpPr/>
            <p:nvPr/>
          </p:nvSpPr>
          <p:spPr>
            <a:xfrm flipH="1">
              <a:off x="445357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개요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279;p19">
              <a:extLst>
                <a:ext uri="{FF2B5EF4-FFF2-40B4-BE49-F238E27FC236}">
                  <a16:creationId xmlns:a16="http://schemas.microsoft.com/office/drawing/2014/main" id="{A294C022-01CB-47A0-9586-E2100BB94A16}"/>
                </a:ext>
              </a:extLst>
            </p:cNvPr>
            <p:cNvSpPr/>
            <p:nvPr/>
          </p:nvSpPr>
          <p:spPr>
            <a:xfrm flipH="1">
              <a:off x="5554030" y="66993"/>
              <a:ext cx="86550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참여인원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280;p19">
              <a:extLst>
                <a:ext uri="{FF2B5EF4-FFF2-40B4-BE49-F238E27FC236}">
                  <a16:creationId xmlns:a16="http://schemas.microsoft.com/office/drawing/2014/main" id="{72338B81-1B49-463F-A307-C7A6E5FEDF7F}"/>
                </a:ext>
              </a:extLst>
            </p:cNvPr>
            <p:cNvSpPr/>
            <p:nvPr/>
          </p:nvSpPr>
          <p:spPr>
            <a:xfrm flipH="1">
              <a:off x="665702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일정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281;p19">
              <a:extLst>
                <a:ext uri="{FF2B5EF4-FFF2-40B4-BE49-F238E27FC236}">
                  <a16:creationId xmlns:a16="http://schemas.microsoft.com/office/drawing/2014/main" id="{BF146E93-F650-4CA8-9C8D-D84458C8F287}"/>
                </a:ext>
              </a:extLst>
            </p:cNvPr>
            <p:cNvSpPr/>
            <p:nvPr/>
          </p:nvSpPr>
          <p:spPr>
            <a:xfrm flipH="1">
              <a:off x="77333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282;p19">
              <a:extLst>
                <a:ext uri="{FF2B5EF4-FFF2-40B4-BE49-F238E27FC236}">
                  <a16:creationId xmlns:a16="http://schemas.microsoft.com/office/drawing/2014/main" id="{007F8CA7-F66A-48FA-8AB1-7A0E425B32A0}"/>
                </a:ext>
              </a:extLst>
            </p:cNvPr>
            <p:cNvSpPr/>
            <p:nvPr/>
          </p:nvSpPr>
          <p:spPr>
            <a:xfrm flipH="1">
              <a:off x="8788402" y="66675"/>
              <a:ext cx="86614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283;p19">
              <a:extLst>
                <a:ext uri="{FF2B5EF4-FFF2-40B4-BE49-F238E27FC236}">
                  <a16:creationId xmlns:a16="http://schemas.microsoft.com/office/drawing/2014/main" id="{20EBE126-B737-41C7-B9C2-B1B4A4DC0F12}"/>
                </a:ext>
              </a:extLst>
            </p:cNvPr>
            <p:cNvSpPr/>
            <p:nvPr/>
          </p:nvSpPr>
          <p:spPr>
            <a:xfrm flipH="1">
              <a:off x="996220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42" name="Google Shape;284;p19">
              <a:extLst>
                <a:ext uri="{FF2B5EF4-FFF2-40B4-BE49-F238E27FC236}">
                  <a16:creationId xmlns:a16="http://schemas.microsoft.com/office/drawing/2014/main" id="{5C359CB7-FEF3-469B-83FE-257D0C46CD4A}"/>
                </a:ext>
              </a:extLst>
            </p:cNvPr>
            <p:cNvSpPr/>
            <p:nvPr/>
          </p:nvSpPr>
          <p:spPr>
            <a:xfrm flipH="1">
              <a:off x="110988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소감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149;p15">
              <a:extLst>
                <a:ext uri="{FF2B5EF4-FFF2-40B4-BE49-F238E27FC236}">
                  <a16:creationId xmlns:a16="http://schemas.microsoft.com/office/drawing/2014/main" id="{1AFBC8FB-1E2A-4CCB-B9CA-C8201F7B0A81}"/>
                </a:ext>
              </a:extLst>
            </p:cNvPr>
            <p:cNvSpPr/>
            <p:nvPr/>
          </p:nvSpPr>
          <p:spPr>
            <a:xfrm flipH="1">
              <a:off x="7733350" y="48895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Google Shape;420;p24">
              <a:extLst>
                <a:ext uri="{FF2B5EF4-FFF2-40B4-BE49-F238E27FC236}">
                  <a16:creationId xmlns:a16="http://schemas.microsoft.com/office/drawing/2014/main" id="{BD10208D-A9C7-44D0-BE9B-BDD3E022F2B9}"/>
                </a:ext>
              </a:extLst>
            </p:cNvPr>
            <p:cNvSpPr/>
            <p:nvPr/>
          </p:nvSpPr>
          <p:spPr>
            <a:xfrm flipH="1">
              <a:off x="8788401" y="43179"/>
              <a:ext cx="866140" cy="57848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47B0694-EB67-84F0-C8AC-97D034A8C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69" y="2143125"/>
            <a:ext cx="8417612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75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6"/>
          <p:cNvSpPr txBox="1"/>
          <p:nvPr/>
        </p:nvSpPr>
        <p:spPr>
          <a:xfrm>
            <a:off x="488950" y="765175"/>
            <a:ext cx="3154680" cy="64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프로젝트 내용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8" name="Google Shape;458;p26"/>
          <p:cNvSpPr txBox="1">
            <a:spLocks/>
          </p:cNvSpPr>
          <p:nvPr/>
        </p:nvSpPr>
        <p:spPr>
          <a:xfrm>
            <a:off x="426085" y="2132330"/>
            <a:ext cx="7364730" cy="462407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vert="horz" wrap="square" lIns="70485" tIns="70485" rIns="70485" bIns="45085" numCol="1" anchor="t">
            <a:noAutofit/>
          </a:bodyPr>
          <a:lstStyle/>
          <a:p>
            <a:pPr marL="83820" indent="-2794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880" b="0" i="0" strike="noStrike" cap="none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9" name="Google Shape;459;p26"/>
          <p:cNvSpPr>
            <a:spLocks/>
          </p:cNvSpPr>
          <p:nvPr/>
        </p:nvSpPr>
        <p:spPr>
          <a:xfrm>
            <a:off x="8702040" y="2234565"/>
            <a:ext cx="2872740" cy="23241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285750" indent="-285750" algn="l" rtl="0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ko-KR" sz="1800" b="1" i="0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정의서와 기능 정의서를 기반으로 </a:t>
            </a:r>
            <a:r>
              <a:rPr lang="ko-KR" sz="1800" b="1" i="0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논리ERD</a:t>
            </a:r>
            <a:r>
              <a:rPr lang="ko-KR" sz="1800" b="1" i="0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설계</a:t>
            </a:r>
            <a:endParaRPr lang="ko-KR" altLang="en-US" sz="1800" b="1" i="0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 rtl="0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endParaRPr lang="ko-KR" altLang="en-US" sz="1800" b="1" i="0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 rtl="0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ko-KR" sz="1800" b="1" i="0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테이블의 </a:t>
            </a:r>
            <a:r>
              <a:rPr lang="ko-KR" sz="1800" b="1" i="0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KEY와</a:t>
            </a:r>
            <a:r>
              <a:rPr lang="ko-KR" sz="1800" b="1" i="0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테이블 간의 </a:t>
            </a:r>
            <a:r>
              <a:rPr lang="ko-KR" sz="1800" b="1" i="0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외래키</a:t>
            </a:r>
            <a:r>
              <a:rPr lang="ko-KR" sz="1800" b="1" i="0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관계 설정</a:t>
            </a:r>
            <a:endParaRPr lang="ko-KR" altLang="en-US" sz="1800" b="1" i="0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0" name="Google Shape;460;p26"/>
          <p:cNvSpPr txBox="1"/>
          <p:nvPr/>
        </p:nvSpPr>
        <p:spPr>
          <a:xfrm>
            <a:off x="509905" y="1651000"/>
            <a:ext cx="7739380" cy="3054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분석/설계 : 논리적 ERD 설계</a:t>
            </a:r>
            <a:endParaRPr lang="ko-KR" altLang="en-US" sz="2400" b="0" i="0" strike="noStrike" cap="none" dirty="0">
              <a:solidFill>
                <a:schemeClr val="dk2"/>
              </a:solidFill>
              <a:latin typeface="Abadi" panose="020B0604020104020204" pitchFamily="34" charset="0"/>
              <a:ea typeface="나눔스퀘어OTF Bold" charset="0"/>
            </a:endParaRPr>
          </a:p>
        </p:txBody>
      </p:sp>
      <p:sp>
        <p:nvSpPr>
          <p:cNvPr id="29" name="Google Shape;270;p19">
            <a:extLst>
              <a:ext uri="{FF2B5EF4-FFF2-40B4-BE49-F238E27FC236}">
                <a16:creationId xmlns:a16="http://schemas.microsoft.com/office/drawing/2014/main" id="{C42C5DC8-5BA5-43D7-B518-D98D7BE1DF82}"/>
              </a:ext>
            </a:extLst>
          </p:cNvPr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5E37E20-DDC6-47BD-B70C-85EE225D43D5}"/>
              </a:ext>
            </a:extLst>
          </p:cNvPr>
          <p:cNvGrpSpPr/>
          <p:nvPr/>
        </p:nvGrpSpPr>
        <p:grpSpPr>
          <a:xfrm>
            <a:off x="4453575" y="43179"/>
            <a:ext cx="7508240" cy="590869"/>
            <a:chOff x="4453575" y="43179"/>
            <a:chExt cx="7508240" cy="590869"/>
          </a:xfrm>
        </p:grpSpPr>
        <p:sp>
          <p:nvSpPr>
            <p:cNvPr id="31" name="Google Shape;278;p19">
              <a:extLst>
                <a:ext uri="{FF2B5EF4-FFF2-40B4-BE49-F238E27FC236}">
                  <a16:creationId xmlns:a16="http://schemas.microsoft.com/office/drawing/2014/main" id="{178742C9-7646-4EDB-9258-6A49E4461793}"/>
                </a:ext>
              </a:extLst>
            </p:cNvPr>
            <p:cNvSpPr/>
            <p:nvPr/>
          </p:nvSpPr>
          <p:spPr>
            <a:xfrm flipH="1">
              <a:off x="445357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개요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279;p19">
              <a:extLst>
                <a:ext uri="{FF2B5EF4-FFF2-40B4-BE49-F238E27FC236}">
                  <a16:creationId xmlns:a16="http://schemas.microsoft.com/office/drawing/2014/main" id="{E8E9C248-4C2C-47C3-B03D-3E616248603F}"/>
                </a:ext>
              </a:extLst>
            </p:cNvPr>
            <p:cNvSpPr/>
            <p:nvPr/>
          </p:nvSpPr>
          <p:spPr>
            <a:xfrm flipH="1">
              <a:off x="5554030" y="66993"/>
              <a:ext cx="86550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참여인원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280;p19">
              <a:extLst>
                <a:ext uri="{FF2B5EF4-FFF2-40B4-BE49-F238E27FC236}">
                  <a16:creationId xmlns:a16="http://schemas.microsoft.com/office/drawing/2014/main" id="{3C1E5929-380B-4EB0-B79A-081BD20444B6}"/>
                </a:ext>
              </a:extLst>
            </p:cNvPr>
            <p:cNvSpPr/>
            <p:nvPr/>
          </p:nvSpPr>
          <p:spPr>
            <a:xfrm flipH="1">
              <a:off x="665702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일정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281;p19">
              <a:extLst>
                <a:ext uri="{FF2B5EF4-FFF2-40B4-BE49-F238E27FC236}">
                  <a16:creationId xmlns:a16="http://schemas.microsoft.com/office/drawing/2014/main" id="{37288313-E8AD-4C57-9684-8ADB22C975E2}"/>
                </a:ext>
              </a:extLst>
            </p:cNvPr>
            <p:cNvSpPr/>
            <p:nvPr/>
          </p:nvSpPr>
          <p:spPr>
            <a:xfrm flipH="1">
              <a:off x="77333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282;p19">
              <a:extLst>
                <a:ext uri="{FF2B5EF4-FFF2-40B4-BE49-F238E27FC236}">
                  <a16:creationId xmlns:a16="http://schemas.microsoft.com/office/drawing/2014/main" id="{2AA5E7EC-8F64-4A07-A455-140B0A610206}"/>
                </a:ext>
              </a:extLst>
            </p:cNvPr>
            <p:cNvSpPr/>
            <p:nvPr/>
          </p:nvSpPr>
          <p:spPr>
            <a:xfrm flipH="1">
              <a:off x="8788402" y="66675"/>
              <a:ext cx="86614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283;p19">
              <a:extLst>
                <a:ext uri="{FF2B5EF4-FFF2-40B4-BE49-F238E27FC236}">
                  <a16:creationId xmlns:a16="http://schemas.microsoft.com/office/drawing/2014/main" id="{37F320EF-888B-4F0E-936C-3C0FFC31D635}"/>
                </a:ext>
              </a:extLst>
            </p:cNvPr>
            <p:cNvSpPr/>
            <p:nvPr/>
          </p:nvSpPr>
          <p:spPr>
            <a:xfrm flipH="1">
              <a:off x="996220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7" name="Google Shape;284;p19">
              <a:extLst>
                <a:ext uri="{FF2B5EF4-FFF2-40B4-BE49-F238E27FC236}">
                  <a16:creationId xmlns:a16="http://schemas.microsoft.com/office/drawing/2014/main" id="{72273434-9C09-4991-B6CE-E4F4E9FCDAFC}"/>
                </a:ext>
              </a:extLst>
            </p:cNvPr>
            <p:cNvSpPr/>
            <p:nvPr/>
          </p:nvSpPr>
          <p:spPr>
            <a:xfrm flipH="1">
              <a:off x="110988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소감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149;p15">
              <a:extLst>
                <a:ext uri="{FF2B5EF4-FFF2-40B4-BE49-F238E27FC236}">
                  <a16:creationId xmlns:a16="http://schemas.microsoft.com/office/drawing/2014/main" id="{C2FACE34-A911-4CAF-8C5F-B49B8F1A79E9}"/>
                </a:ext>
              </a:extLst>
            </p:cNvPr>
            <p:cNvSpPr/>
            <p:nvPr/>
          </p:nvSpPr>
          <p:spPr>
            <a:xfrm flipH="1">
              <a:off x="7733350" y="48895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420;p24">
              <a:extLst>
                <a:ext uri="{FF2B5EF4-FFF2-40B4-BE49-F238E27FC236}">
                  <a16:creationId xmlns:a16="http://schemas.microsoft.com/office/drawing/2014/main" id="{D53832A8-7E04-4E5E-ACCE-082E731562B4}"/>
                </a:ext>
              </a:extLst>
            </p:cNvPr>
            <p:cNvSpPr/>
            <p:nvPr/>
          </p:nvSpPr>
          <p:spPr>
            <a:xfrm flipH="1">
              <a:off x="8788401" y="43179"/>
              <a:ext cx="866140" cy="57848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31ED3EA-A118-F784-84B9-98AE4807D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64" y="2132330"/>
            <a:ext cx="7165572" cy="45931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Rect 0"/>
          <p:cNvSpPr txBox="1">
            <a:spLocks/>
          </p:cNvSpPr>
          <p:nvPr/>
        </p:nvSpPr>
        <p:spPr>
          <a:xfrm>
            <a:off x="488950" y="765175"/>
            <a:ext cx="318198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내용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1" name="Rect 0"/>
          <p:cNvSpPr>
            <a:spLocks/>
          </p:cNvSpPr>
          <p:nvPr/>
        </p:nvSpPr>
        <p:spPr>
          <a:xfrm>
            <a:off x="8761730" y="2286000"/>
            <a:ext cx="3263900" cy="32340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285750" indent="-285750" algn="l" rtl="0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ko-KR" sz="1800" b="1" i="0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Popup</a:t>
            </a:r>
            <a:r>
              <a:rPr lang="ko-KR" sz="1800" b="1" i="0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양식 표준화</a:t>
            </a:r>
            <a:endParaRPr lang="ko-KR" altLang="en-US" sz="1800" b="1" i="0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17145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i="0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 rtl="0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ko-KR" sz="1800" b="1" i="0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메뉴, 표, </a:t>
            </a:r>
            <a:r>
              <a:rPr lang="ko-KR" sz="1800" b="1" i="0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검색바</a:t>
            </a:r>
            <a:r>
              <a:rPr lang="ko-KR" sz="1800" b="1" i="0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 표준화</a:t>
            </a:r>
            <a:endParaRPr lang="ko-KR" altLang="en-US" sz="1800" b="1" i="0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 rtl="0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endParaRPr lang="ko-KR" altLang="en-US" sz="1800" b="1" i="0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 rtl="0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ko-KR" sz="1800" b="1" i="0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페이징</a:t>
            </a:r>
            <a:r>
              <a:rPr lang="ko-KR" sz="1800" b="1" i="0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버튼, 리스트 등 스타일 표준화</a:t>
            </a:r>
            <a:endParaRPr lang="ko-KR" altLang="en-US" sz="1800" b="1" i="0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 rtl="0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endParaRPr lang="ko-KR" altLang="en-US" sz="1800" b="1" i="0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 rtl="0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ko-KR" sz="1800" b="1" i="0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폰트 스타일, 크기, 굵기 표준화</a:t>
            </a:r>
            <a:endParaRPr lang="ko-KR" altLang="en-US" sz="1800" b="1" i="0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17145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i="0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 rtl="0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ko-KR" sz="1800" b="1" i="0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favicon</a:t>
            </a:r>
            <a:r>
              <a:rPr lang="ko-KR" sz="1800" b="1" i="0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통일</a:t>
            </a:r>
            <a:endParaRPr lang="ko-KR" altLang="en-US" sz="1800" b="1" i="0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2" name="Rect 0"/>
          <p:cNvSpPr txBox="1">
            <a:spLocks/>
          </p:cNvSpPr>
          <p:nvPr/>
        </p:nvSpPr>
        <p:spPr>
          <a:xfrm>
            <a:off x="492760" y="1540510"/>
            <a:ext cx="7739380" cy="305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학생</a:t>
            </a:r>
            <a:r>
              <a:rPr lang="ko-KR" sz="24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/</a:t>
            </a:r>
            <a:r>
              <a:rPr lang="ko-KR" altLang="en-US" sz="24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강사</a:t>
            </a:r>
            <a:r>
              <a:rPr lang="ko-KR" sz="24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/</a:t>
            </a:r>
            <a:r>
              <a:rPr lang="ko-KR" altLang="en-US" sz="2400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관리자</a:t>
            </a:r>
            <a:r>
              <a:rPr lang="ko-KR" sz="24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  </a:t>
            </a:r>
            <a:r>
              <a:rPr lang="ko-KR" altLang="en-US" sz="2400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메인 강좌 관리</a:t>
            </a:r>
            <a:r>
              <a:rPr lang="ko-KR" sz="24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 </a:t>
            </a:r>
            <a:r>
              <a:rPr lang="ko-KR" sz="2400" b="0" i="0" strike="noStrike" cap="none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sz="24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 </a:t>
            </a:r>
            <a:endParaRPr lang="ko-KR" altLang="en-US" sz="2400" b="0" i="0" strike="noStrike" cap="none" dirty="0">
              <a:solidFill>
                <a:schemeClr val="dk2"/>
              </a:solidFill>
              <a:latin typeface="Abadi" panose="020B0604020104020204" pitchFamily="34" charset="0"/>
              <a:ea typeface="나눔스퀘어OTF Bold" charset="0"/>
            </a:endParaRPr>
          </a:p>
        </p:txBody>
      </p:sp>
      <p:sp>
        <p:nvSpPr>
          <p:cNvPr id="494" name="Rect 0"/>
          <p:cNvSpPr txBox="1">
            <a:spLocks/>
          </p:cNvSpPr>
          <p:nvPr/>
        </p:nvSpPr>
        <p:spPr>
          <a:xfrm>
            <a:off x="323850" y="2083435"/>
            <a:ext cx="7934325" cy="451993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vert="horz" wrap="square" lIns="70485" tIns="70485" rIns="70485" bIns="45085" numCol="1" anchor="t">
            <a:noAutofit/>
          </a:bodyPr>
          <a:lstStyle/>
          <a:p>
            <a:pPr marL="83820" indent="-2794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880" b="0" i="0" strike="noStrike" cap="none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Google Shape;270;p19">
            <a:extLst>
              <a:ext uri="{FF2B5EF4-FFF2-40B4-BE49-F238E27FC236}">
                <a16:creationId xmlns:a16="http://schemas.microsoft.com/office/drawing/2014/main" id="{62A45018-4904-49F7-9B25-43EE2936D003}"/>
              </a:ext>
            </a:extLst>
          </p:cNvPr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539140C-7CE9-47C7-94F4-47A8954BB794}"/>
              </a:ext>
            </a:extLst>
          </p:cNvPr>
          <p:cNvGrpSpPr/>
          <p:nvPr/>
        </p:nvGrpSpPr>
        <p:grpSpPr>
          <a:xfrm>
            <a:off x="4453575" y="43179"/>
            <a:ext cx="7508240" cy="590869"/>
            <a:chOff x="4453575" y="43179"/>
            <a:chExt cx="7508240" cy="590869"/>
          </a:xfrm>
        </p:grpSpPr>
        <p:sp>
          <p:nvSpPr>
            <p:cNvPr id="31" name="Google Shape;278;p19">
              <a:extLst>
                <a:ext uri="{FF2B5EF4-FFF2-40B4-BE49-F238E27FC236}">
                  <a16:creationId xmlns:a16="http://schemas.microsoft.com/office/drawing/2014/main" id="{1411A14B-8B52-4C55-97BF-F80AD61AFDF3}"/>
                </a:ext>
              </a:extLst>
            </p:cNvPr>
            <p:cNvSpPr/>
            <p:nvPr/>
          </p:nvSpPr>
          <p:spPr>
            <a:xfrm flipH="1">
              <a:off x="445357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개요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279;p19">
              <a:extLst>
                <a:ext uri="{FF2B5EF4-FFF2-40B4-BE49-F238E27FC236}">
                  <a16:creationId xmlns:a16="http://schemas.microsoft.com/office/drawing/2014/main" id="{8567952C-C095-4B65-BB13-56B13EDFAD11}"/>
                </a:ext>
              </a:extLst>
            </p:cNvPr>
            <p:cNvSpPr/>
            <p:nvPr/>
          </p:nvSpPr>
          <p:spPr>
            <a:xfrm flipH="1">
              <a:off x="5554030" y="66993"/>
              <a:ext cx="86550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참여인원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280;p19">
              <a:extLst>
                <a:ext uri="{FF2B5EF4-FFF2-40B4-BE49-F238E27FC236}">
                  <a16:creationId xmlns:a16="http://schemas.microsoft.com/office/drawing/2014/main" id="{59A93E62-7D16-43F7-A06A-B75A1F41820D}"/>
                </a:ext>
              </a:extLst>
            </p:cNvPr>
            <p:cNvSpPr/>
            <p:nvPr/>
          </p:nvSpPr>
          <p:spPr>
            <a:xfrm flipH="1">
              <a:off x="665702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일정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281;p19">
              <a:extLst>
                <a:ext uri="{FF2B5EF4-FFF2-40B4-BE49-F238E27FC236}">
                  <a16:creationId xmlns:a16="http://schemas.microsoft.com/office/drawing/2014/main" id="{9EA57EE1-53AF-43FD-B60B-7D3C74510A59}"/>
                </a:ext>
              </a:extLst>
            </p:cNvPr>
            <p:cNvSpPr/>
            <p:nvPr/>
          </p:nvSpPr>
          <p:spPr>
            <a:xfrm flipH="1">
              <a:off x="77333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282;p19">
              <a:extLst>
                <a:ext uri="{FF2B5EF4-FFF2-40B4-BE49-F238E27FC236}">
                  <a16:creationId xmlns:a16="http://schemas.microsoft.com/office/drawing/2014/main" id="{9B680609-1806-49AC-8F0B-82F1B1CE2073}"/>
                </a:ext>
              </a:extLst>
            </p:cNvPr>
            <p:cNvSpPr/>
            <p:nvPr/>
          </p:nvSpPr>
          <p:spPr>
            <a:xfrm flipH="1">
              <a:off x="8788402" y="66675"/>
              <a:ext cx="86614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283;p19">
              <a:extLst>
                <a:ext uri="{FF2B5EF4-FFF2-40B4-BE49-F238E27FC236}">
                  <a16:creationId xmlns:a16="http://schemas.microsoft.com/office/drawing/2014/main" id="{C600E3ED-8E58-421B-9197-32D74DF2F4BD}"/>
                </a:ext>
              </a:extLst>
            </p:cNvPr>
            <p:cNvSpPr/>
            <p:nvPr/>
          </p:nvSpPr>
          <p:spPr>
            <a:xfrm flipH="1">
              <a:off x="996220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7" name="Google Shape;284;p19">
              <a:extLst>
                <a:ext uri="{FF2B5EF4-FFF2-40B4-BE49-F238E27FC236}">
                  <a16:creationId xmlns:a16="http://schemas.microsoft.com/office/drawing/2014/main" id="{DD3EFC7D-393A-4ECB-A98E-F2F9497BBC53}"/>
                </a:ext>
              </a:extLst>
            </p:cNvPr>
            <p:cNvSpPr/>
            <p:nvPr/>
          </p:nvSpPr>
          <p:spPr>
            <a:xfrm flipH="1">
              <a:off x="110988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소감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149;p15">
              <a:extLst>
                <a:ext uri="{FF2B5EF4-FFF2-40B4-BE49-F238E27FC236}">
                  <a16:creationId xmlns:a16="http://schemas.microsoft.com/office/drawing/2014/main" id="{5E900618-53F2-471A-83B3-A2929F53E308}"/>
                </a:ext>
              </a:extLst>
            </p:cNvPr>
            <p:cNvSpPr/>
            <p:nvPr/>
          </p:nvSpPr>
          <p:spPr>
            <a:xfrm flipH="1">
              <a:off x="7733350" y="48895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420;p24">
              <a:extLst>
                <a:ext uri="{FF2B5EF4-FFF2-40B4-BE49-F238E27FC236}">
                  <a16:creationId xmlns:a16="http://schemas.microsoft.com/office/drawing/2014/main" id="{F7AAF668-8814-4F4F-AC87-6B2C148E200F}"/>
                </a:ext>
              </a:extLst>
            </p:cNvPr>
            <p:cNvSpPr/>
            <p:nvPr/>
          </p:nvSpPr>
          <p:spPr>
            <a:xfrm flipH="1">
              <a:off x="8788401" y="43179"/>
              <a:ext cx="866140" cy="57848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AA48A1C-801A-ADB3-9256-B9630B843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70" y="2160944"/>
            <a:ext cx="7814484" cy="34841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8"/>
          <p:cNvSpPr txBox="1"/>
          <p:nvPr/>
        </p:nvSpPr>
        <p:spPr>
          <a:xfrm>
            <a:off x="488950" y="765175"/>
            <a:ext cx="3194685" cy="64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프로젝트 내용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0" name="Google Shape;500;p28"/>
          <p:cNvSpPr>
            <a:spLocks/>
          </p:cNvSpPr>
          <p:nvPr/>
        </p:nvSpPr>
        <p:spPr>
          <a:xfrm>
            <a:off x="9199880" y="2421890"/>
            <a:ext cx="2808605" cy="2639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285750" indent="-285750" algn="l" rtl="0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ko-KR" sz="1800" b="1" i="0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Controller</a:t>
            </a:r>
            <a:r>
              <a:rPr lang="ko-KR" sz="1800" b="1" i="0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Service, </a:t>
            </a:r>
            <a:r>
              <a:rPr lang="ko-KR" sz="1800" b="1" i="0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Mapper</a:t>
            </a:r>
            <a:r>
              <a:rPr lang="ko-KR" sz="1800" b="1" i="0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sz="1800" b="1" i="0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</a:t>
            </a:r>
            <a:r>
              <a:rPr lang="ko-KR" sz="1800" b="1" i="0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등을 사용하여, 코드의 유연성을 높임</a:t>
            </a:r>
            <a:endParaRPr lang="ko-KR" altLang="en-US"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 rtl="0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endParaRPr lang="ko-KR" altLang="en-US"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 rtl="0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ko-KR" altLang="ko-KR" sz="1800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Common</a:t>
            </a:r>
            <a:r>
              <a:rPr lang="ko-KR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800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Filter</a:t>
            </a:r>
            <a:r>
              <a:rPr lang="ko-KR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등을 사용하여, 개발의 편의성</a:t>
            </a:r>
            <a:r>
              <a:rPr lang="en-US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유연성을</a:t>
            </a:r>
            <a:r>
              <a:rPr lang="ko-KR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높임</a:t>
            </a:r>
            <a:endParaRPr lang="ko-KR" altLang="en-US" sz="1800" b="1" i="0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1" name="Google Shape;501;p28"/>
          <p:cNvSpPr txBox="1"/>
          <p:nvPr/>
        </p:nvSpPr>
        <p:spPr>
          <a:xfrm>
            <a:off x="509905" y="1651000"/>
            <a:ext cx="7739380" cy="3054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개발 : </a:t>
            </a:r>
            <a:r>
              <a:rPr lang="en-US" altLang="ko-KR" sz="2400" b="0" i="0" strike="noStrike" cap="none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LMS</a:t>
            </a:r>
            <a:r>
              <a:rPr lang="ko-KR" sz="24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 프로세스</a:t>
            </a:r>
            <a:endParaRPr lang="ko-KR" altLang="en-US" sz="2400" b="0" i="0" strike="noStrike" cap="none" dirty="0">
              <a:solidFill>
                <a:schemeClr val="dk2"/>
              </a:solidFill>
              <a:latin typeface="Abadi" panose="020B0604020104020204" pitchFamily="34" charset="0"/>
              <a:ea typeface="나눔스퀘어OTF Bold" charset="0"/>
            </a:endParaRPr>
          </a:p>
        </p:txBody>
      </p:sp>
      <p:sp>
        <p:nvSpPr>
          <p:cNvPr id="513" name="텍스트 상자 21"/>
          <p:cNvSpPr txBox="1">
            <a:spLocks/>
          </p:cNvSpPr>
          <p:nvPr/>
        </p:nvSpPr>
        <p:spPr>
          <a:xfrm>
            <a:off x="361864" y="2139735"/>
            <a:ext cx="8622030" cy="445389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vert="horz" wrap="square" lIns="70485" tIns="70485" rIns="70485" bIns="45085" numCol="1" anchor="t">
            <a:noAutofit/>
          </a:bodyPr>
          <a:lstStyle/>
          <a:p>
            <a:pPr marL="83820" indent="-2794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880" b="0" i="0" strike="noStrike" cap="none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Google Shape;270;p19">
            <a:extLst>
              <a:ext uri="{FF2B5EF4-FFF2-40B4-BE49-F238E27FC236}">
                <a16:creationId xmlns:a16="http://schemas.microsoft.com/office/drawing/2014/main" id="{E641468F-4A1C-4A6C-B4E7-66DF7C2DA473}"/>
              </a:ext>
            </a:extLst>
          </p:cNvPr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D456A93-B287-403F-9EAA-5E4E6D388FC8}"/>
              </a:ext>
            </a:extLst>
          </p:cNvPr>
          <p:cNvGrpSpPr/>
          <p:nvPr/>
        </p:nvGrpSpPr>
        <p:grpSpPr>
          <a:xfrm>
            <a:off x="4453575" y="43179"/>
            <a:ext cx="7508240" cy="590869"/>
            <a:chOff x="4453575" y="43179"/>
            <a:chExt cx="7508240" cy="590869"/>
          </a:xfrm>
        </p:grpSpPr>
        <p:sp>
          <p:nvSpPr>
            <p:cNvPr id="35" name="Google Shape;278;p19">
              <a:extLst>
                <a:ext uri="{FF2B5EF4-FFF2-40B4-BE49-F238E27FC236}">
                  <a16:creationId xmlns:a16="http://schemas.microsoft.com/office/drawing/2014/main" id="{58D122F7-A4CF-4020-BF16-CB15F68C1105}"/>
                </a:ext>
              </a:extLst>
            </p:cNvPr>
            <p:cNvSpPr/>
            <p:nvPr/>
          </p:nvSpPr>
          <p:spPr>
            <a:xfrm flipH="1">
              <a:off x="445357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개요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279;p19">
              <a:extLst>
                <a:ext uri="{FF2B5EF4-FFF2-40B4-BE49-F238E27FC236}">
                  <a16:creationId xmlns:a16="http://schemas.microsoft.com/office/drawing/2014/main" id="{8AF90DFB-39B6-41A3-BA83-C789D7B56C19}"/>
                </a:ext>
              </a:extLst>
            </p:cNvPr>
            <p:cNvSpPr/>
            <p:nvPr/>
          </p:nvSpPr>
          <p:spPr>
            <a:xfrm flipH="1">
              <a:off x="5554030" y="66993"/>
              <a:ext cx="86550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참여인원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280;p19">
              <a:extLst>
                <a:ext uri="{FF2B5EF4-FFF2-40B4-BE49-F238E27FC236}">
                  <a16:creationId xmlns:a16="http://schemas.microsoft.com/office/drawing/2014/main" id="{EE38D4AC-34A8-4E65-AB00-67D53973B068}"/>
                </a:ext>
              </a:extLst>
            </p:cNvPr>
            <p:cNvSpPr/>
            <p:nvPr/>
          </p:nvSpPr>
          <p:spPr>
            <a:xfrm flipH="1">
              <a:off x="665702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일정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281;p19">
              <a:extLst>
                <a:ext uri="{FF2B5EF4-FFF2-40B4-BE49-F238E27FC236}">
                  <a16:creationId xmlns:a16="http://schemas.microsoft.com/office/drawing/2014/main" id="{B0191365-1A3B-4878-ADC0-8C0C8898A14A}"/>
                </a:ext>
              </a:extLst>
            </p:cNvPr>
            <p:cNvSpPr/>
            <p:nvPr/>
          </p:nvSpPr>
          <p:spPr>
            <a:xfrm flipH="1">
              <a:off x="77333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282;p19">
              <a:extLst>
                <a:ext uri="{FF2B5EF4-FFF2-40B4-BE49-F238E27FC236}">
                  <a16:creationId xmlns:a16="http://schemas.microsoft.com/office/drawing/2014/main" id="{713D469E-B5F1-40C5-81E6-BC571B347814}"/>
                </a:ext>
              </a:extLst>
            </p:cNvPr>
            <p:cNvSpPr/>
            <p:nvPr/>
          </p:nvSpPr>
          <p:spPr>
            <a:xfrm flipH="1">
              <a:off x="8788402" y="66675"/>
              <a:ext cx="86614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283;p19">
              <a:extLst>
                <a:ext uri="{FF2B5EF4-FFF2-40B4-BE49-F238E27FC236}">
                  <a16:creationId xmlns:a16="http://schemas.microsoft.com/office/drawing/2014/main" id="{191350FA-1FCD-4067-AA4F-4F1D08ABA0BB}"/>
                </a:ext>
              </a:extLst>
            </p:cNvPr>
            <p:cNvSpPr/>
            <p:nvPr/>
          </p:nvSpPr>
          <p:spPr>
            <a:xfrm flipH="1">
              <a:off x="996220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41" name="Google Shape;284;p19">
              <a:extLst>
                <a:ext uri="{FF2B5EF4-FFF2-40B4-BE49-F238E27FC236}">
                  <a16:creationId xmlns:a16="http://schemas.microsoft.com/office/drawing/2014/main" id="{F9C3F725-08D2-4BE4-BB87-12C9828D5820}"/>
                </a:ext>
              </a:extLst>
            </p:cNvPr>
            <p:cNvSpPr/>
            <p:nvPr/>
          </p:nvSpPr>
          <p:spPr>
            <a:xfrm flipH="1">
              <a:off x="110988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소감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Google Shape;149;p15">
              <a:extLst>
                <a:ext uri="{FF2B5EF4-FFF2-40B4-BE49-F238E27FC236}">
                  <a16:creationId xmlns:a16="http://schemas.microsoft.com/office/drawing/2014/main" id="{4F6E6243-164E-4421-A00C-BD7F216E9D1E}"/>
                </a:ext>
              </a:extLst>
            </p:cNvPr>
            <p:cNvSpPr/>
            <p:nvPr/>
          </p:nvSpPr>
          <p:spPr>
            <a:xfrm flipH="1">
              <a:off x="7733350" y="48895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Google Shape;420;p24">
              <a:extLst>
                <a:ext uri="{FF2B5EF4-FFF2-40B4-BE49-F238E27FC236}">
                  <a16:creationId xmlns:a16="http://schemas.microsoft.com/office/drawing/2014/main" id="{35EE9262-5560-4C45-AC67-7A9E20E45F86}"/>
                </a:ext>
              </a:extLst>
            </p:cNvPr>
            <p:cNvSpPr/>
            <p:nvPr/>
          </p:nvSpPr>
          <p:spPr>
            <a:xfrm flipH="1">
              <a:off x="8788401" y="43179"/>
              <a:ext cx="866140" cy="57848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21612E5-47E1-DD8E-6675-6BC7D6E2F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16" y="2134021"/>
            <a:ext cx="2042754" cy="21805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CB907D-0E71-6F40-A939-4CAF355A9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27" y="4314580"/>
            <a:ext cx="2073208" cy="10329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58A728-C7BD-84A5-CE86-63340939F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201" y="2140388"/>
            <a:ext cx="2073208" cy="4262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43B0527B-898E-0785-8FCD-B001C4D24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666" y="2151484"/>
            <a:ext cx="2322319" cy="4045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A72C64A-63FA-9C68-363D-3E3C1C6134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242" y="2154020"/>
            <a:ext cx="1603909" cy="4149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9"/>
          <p:cNvSpPr txBox="1"/>
          <p:nvPr/>
        </p:nvSpPr>
        <p:spPr>
          <a:xfrm>
            <a:off x="488950" y="765175"/>
            <a:ext cx="3154680" cy="64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프로젝트 내용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0" name="Google Shape;500;p29"/>
          <p:cNvSpPr txBox="1"/>
          <p:nvPr/>
        </p:nvSpPr>
        <p:spPr>
          <a:xfrm>
            <a:off x="488950" y="2234565"/>
            <a:ext cx="11633200" cy="4529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56070" lvl="0" indent="0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9083675" y="2689225"/>
            <a:ext cx="3096895" cy="97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MariaDB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TIMESTAMPDIFF 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쿼리로 날짜 계산</a:t>
            </a:r>
            <a:endParaRPr sz="1800" b="1" i="0" u="none" strike="noStrike" cap="none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02" name="Google Shape;502;p29"/>
          <p:cNvSpPr txBox="1"/>
          <p:nvPr/>
        </p:nvSpPr>
        <p:spPr>
          <a:xfrm>
            <a:off x="509905" y="1651000"/>
            <a:ext cx="773874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sym typeface="Arial"/>
              </a:rPr>
              <a:t>테스트 : 테스트 케이스</a:t>
            </a:r>
            <a:endParaRPr dirty="0">
              <a:latin typeface="Abadi" panose="020B0604020104020204" pitchFamily="34" charset="0"/>
              <a:ea typeface="나눔스퀘어OTF Bold" panose="020B0600000101010101" pitchFamily="34" charset="-127"/>
            </a:endParaRPr>
          </a:p>
        </p:txBody>
      </p:sp>
      <p:sp>
        <p:nvSpPr>
          <p:cNvPr id="514" name="Google Shape;514;p29"/>
          <p:cNvSpPr txBox="1"/>
          <p:nvPr/>
        </p:nvSpPr>
        <p:spPr>
          <a:xfrm>
            <a:off x="702310" y="2755900"/>
            <a:ext cx="8168640" cy="70785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관리자가 학생을 등록하면 학생은 첫 로그인 시</a:t>
            </a:r>
            <a:r>
              <a:rPr lang="en-US" altLang="ko-KR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, </a:t>
            </a:r>
            <a:r>
              <a:rPr lang="ko-KR" altLang="en-US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비밀번호를 변경해야 하고</a:t>
            </a:r>
            <a:r>
              <a:rPr lang="en-US" altLang="ko-KR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3</a:t>
            </a:r>
            <a:r>
              <a:rPr lang="ko-KR" altLang="en-US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개월 마다 비밀번호가 변경되며</a:t>
            </a:r>
            <a:r>
              <a:rPr lang="en-US" altLang="ko-KR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, 1</a:t>
            </a:r>
            <a:r>
              <a:rPr lang="ko-KR" altLang="en-US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년이 지나면 휴먼 처리 된다</a:t>
            </a:r>
            <a:r>
              <a:rPr lang="en-US" altLang="ko-KR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.</a:t>
            </a:r>
            <a:endParaRPr sz="1700" b="1" dirty="0">
              <a:solidFill>
                <a:schemeClr val="dk2"/>
              </a:solidFill>
              <a:latin typeface="Abadi" panose="020B0604020104020204" pitchFamily="34" charset="0"/>
              <a:ea typeface="나눔스퀘어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515" name="Google Shape;515;p29"/>
          <p:cNvSpPr/>
          <p:nvPr/>
        </p:nvSpPr>
        <p:spPr>
          <a:xfrm>
            <a:off x="1357630" y="3674110"/>
            <a:ext cx="2106930" cy="549275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 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 로그인 시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변경</a:t>
            </a:r>
            <a:endParaRPr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6" name="Google Shape;516;p29"/>
          <p:cNvSpPr/>
          <p:nvPr/>
        </p:nvSpPr>
        <p:spPr>
          <a:xfrm>
            <a:off x="6344920" y="3674110"/>
            <a:ext cx="2270760" cy="549275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개월 후</a:t>
            </a:r>
            <a:r>
              <a:rPr lang="en-US" alt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변경 </a:t>
            </a:r>
            <a:endParaRPr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8" name="Google Shape;518;p29"/>
          <p:cNvSpPr/>
          <p:nvPr/>
        </p:nvSpPr>
        <p:spPr>
          <a:xfrm>
            <a:off x="825500" y="2064385"/>
            <a:ext cx="745490" cy="549275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상황</a:t>
            </a:r>
            <a:endParaRPr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Google Shape;270;p19">
            <a:extLst>
              <a:ext uri="{FF2B5EF4-FFF2-40B4-BE49-F238E27FC236}">
                <a16:creationId xmlns:a16="http://schemas.microsoft.com/office/drawing/2014/main" id="{DB987DD7-4891-42E2-B944-69D233C09D91}"/>
              </a:ext>
            </a:extLst>
          </p:cNvPr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69AE957-30F4-4CC6-BF38-F1DF914A6ED2}"/>
              </a:ext>
            </a:extLst>
          </p:cNvPr>
          <p:cNvGrpSpPr/>
          <p:nvPr/>
        </p:nvGrpSpPr>
        <p:grpSpPr>
          <a:xfrm>
            <a:off x="4453575" y="43179"/>
            <a:ext cx="7508240" cy="590869"/>
            <a:chOff x="4453575" y="43179"/>
            <a:chExt cx="7508240" cy="590869"/>
          </a:xfrm>
        </p:grpSpPr>
        <p:sp>
          <p:nvSpPr>
            <p:cNvPr id="26" name="Google Shape;278;p19">
              <a:extLst>
                <a:ext uri="{FF2B5EF4-FFF2-40B4-BE49-F238E27FC236}">
                  <a16:creationId xmlns:a16="http://schemas.microsoft.com/office/drawing/2014/main" id="{7ED6425C-01F6-4FAB-BF79-9D29A9F8F6D4}"/>
                </a:ext>
              </a:extLst>
            </p:cNvPr>
            <p:cNvSpPr/>
            <p:nvPr/>
          </p:nvSpPr>
          <p:spPr>
            <a:xfrm flipH="1">
              <a:off x="445357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개요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Google Shape;279;p19">
              <a:extLst>
                <a:ext uri="{FF2B5EF4-FFF2-40B4-BE49-F238E27FC236}">
                  <a16:creationId xmlns:a16="http://schemas.microsoft.com/office/drawing/2014/main" id="{7525C8BA-D333-44AF-9B7A-97D0E68F5DED}"/>
                </a:ext>
              </a:extLst>
            </p:cNvPr>
            <p:cNvSpPr/>
            <p:nvPr/>
          </p:nvSpPr>
          <p:spPr>
            <a:xfrm flipH="1">
              <a:off x="5554030" y="66993"/>
              <a:ext cx="86550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참여인원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Google Shape;280;p19">
              <a:extLst>
                <a:ext uri="{FF2B5EF4-FFF2-40B4-BE49-F238E27FC236}">
                  <a16:creationId xmlns:a16="http://schemas.microsoft.com/office/drawing/2014/main" id="{5FF5DBC5-4E0F-45FA-A874-530E0B2CEFC1}"/>
                </a:ext>
              </a:extLst>
            </p:cNvPr>
            <p:cNvSpPr/>
            <p:nvPr/>
          </p:nvSpPr>
          <p:spPr>
            <a:xfrm flipH="1">
              <a:off x="665702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일정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Google Shape;281;p19">
              <a:extLst>
                <a:ext uri="{FF2B5EF4-FFF2-40B4-BE49-F238E27FC236}">
                  <a16:creationId xmlns:a16="http://schemas.microsoft.com/office/drawing/2014/main" id="{2C889B41-22FD-4D1D-88F0-E2479A925846}"/>
                </a:ext>
              </a:extLst>
            </p:cNvPr>
            <p:cNvSpPr/>
            <p:nvPr/>
          </p:nvSpPr>
          <p:spPr>
            <a:xfrm flipH="1">
              <a:off x="77333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282;p19">
              <a:extLst>
                <a:ext uri="{FF2B5EF4-FFF2-40B4-BE49-F238E27FC236}">
                  <a16:creationId xmlns:a16="http://schemas.microsoft.com/office/drawing/2014/main" id="{D8463239-7292-4822-AF50-3C1044B66CA7}"/>
                </a:ext>
              </a:extLst>
            </p:cNvPr>
            <p:cNvSpPr/>
            <p:nvPr/>
          </p:nvSpPr>
          <p:spPr>
            <a:xfrm flipH="1">
              <a:off x="8788402" y="66675"/>
              <a:ext cx="86614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283;p19">
              <a:extLst>
                <a:ext uri="{FF2B5EF4-FFF2-40B4-BE49-F238E27FC236}">
                  <a16:creationId xmlns:a16="http://schemas.microsoft.com/office/drawing/2014/main" id="{1F00E310-AB07-42AA-ABDD-D4D0127BF597}"/>
                </a:ext>
              </a:extLst>
            </p:cNvPr>
            <p:cNvSpPr/>
            <p:nvPr/>
          </p:nvSpPr>
          <p:spPr>
            <a:xfrm flipH="1">
              <a:off x="996220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2" name="Google Shape;284;p19">
              <a:extLst>
                <a:ext uri="{FF2B5EF4-FFF2-40B4-BE49-F238E27FC236}">
                  <a16:creationId xmlns:a16="http://schemas.microsoft.com/office/drawing/2014/main" id="{514C4BFC-7A0A-4814-8B1B-CC9A86CCE38B}"/>
                </a:ext>
              </a:extLst>
            </p:cNvPr>
            <p:cNvSpPr/>
            <p:nvPr/>
          </p:nvSpPr>
          <p:spPr>
            <a:xfrm flipH="1">
              <a:off x="110988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소감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149;p15">
              <a:extLst>
                <a:ext uri="{FF2B5EF4-FFF2-40B4-BE49-F238E27FC236}">
                  <a16:creationId xmlns:a16="http://schemas.microsoft.com/office/drawing/2014/main" id="{B7EDE7C3-36F5-4C3E-AE18-CF630CF2C2ED}"/>
                </a:ext>
              </a:extLst>
            </p:cNvPr>
            <p:cNvSpPr/>
            <p:nvPr/>
          </p:nvSpPr>
          <p:spPr>
            <a:xfrm flipH="1">
              <a:off x="7733350" y="48895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420;p24">
              <a:extLst>
                <a:ext uri="{FF2B5EF4-FFF2-40B4-BE49-F238E27FC236}">
                  <a16:creationId xmlns:a16="http://schemas.microsoft.com/office/drawing/2014/main" id="{F5752DBB-839A-4DA7-90C7-FEEADC63402D}"/>
                </a:ext>
              </a:extLst>
            </p:cNvPr>
            <p:cNvSpPr/>
            <p:nvPr/>
          </p:nvSpPr>
          <p:spPr>
            <a:xfrm flipH="1">
              <a:off x="8788401" y="43179"/>
              <a:ext cx="866140" cy="57848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FCDF407-835F-4A35-C1DF-99D07FB6F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62" y="4393565"/>
            <a:ext cx="4072268" cy="17711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31DD1E-4C68-2A69-C034-CCC27D74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187" y="4393565"/>
            <a:ext cx="4291013" cy="20859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9"/>
          <p:cNvSpPr txBox="1"/>
          <p:nvPr/>
        </p:nvSpPr>
        <p:spPr>
          <a:xfrm>
            <a:off x="488950" y="765175"/>
            <a:ext cx="3154680" cy="64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프로젝트 내용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0" name="Google Shape;500;p29"/>
          <p:cNvSpPr txBox="1"/>
          <p:nvPr/>
        </p:nvSpPr>
        <p:spPr>
          <a:xfrm>
            <a:off x="602935" y="2234565"/>
            <a:ext cx="11633200" cy="4529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56070" lvl="0" indent="0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9025255" y="801370"/>
            <a:ext cx="3096895" cy="271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회원 정보 </a:t>
            </a:r>
            <a:r>
              <a:rPr lang="ko-KR" altLang="en-US" sz="1800" b="1" i="0" u="none" strike="noStrike" cap="none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수정시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, 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주소를 입력하는 부분은 </a:t>
            </a:r>
            <a:r>
              <a:rPr lang="ko-KR" altLang="en-US" sz="1800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주소정보누리집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API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를 사용하여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, 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 입력 후 도로명 주소를 선택 할 수 있도록 한다</a:t>
            </a:r>
            <a:r>
              <a:rPr lang="en-US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endParaRPr lang="en-US" sz="1800" b="1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변환된 데이터는 주소 공공데이터와 동일한 형식으로 확인되면 저장된다</a:t>
            </a:r>
            <a:r>
              <a:rPr lang="en-US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sz="1800" b="1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02" name="Google Shape;502;p29"/>
          <p:cNvSpPr txBox="1"/>
          <p:nvPr/>
        </p:nvSpPr>
        <p:spPr>
          <a:xfrm>
            <a:off x="509905" y="1651000"/>
            <a:ext cx="773874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sym typeface="Arial"/>
              </a:rPr>
              <a:t>테스트 : 테스트 케이스</a:t>
            </a:r>
            <a:endParaRPr dirty="0">
              <a:latin typeface="Abadi" panose="020B0604020104020204" pitchFamily="34" charset="0"/>
              <a:ea typeface="나눔스퀘어OTF Bold" panose="020B0600000101010101" pitchFamily="34" charset="-127"/>
            </a:endParaRPr>
          </a:p>
        </p:txBody>
      </p:sp>
      <p:sp>
        <p:nvSpPr>
          <p:cNvPr id="514" name="Google Shape;514;p29"/>
          <p:cNvSpPr txBox="1"/>
          <p:nvPr/>
        </p:nvSpPr>
        <p:spPr>
          <a:xfrm>
            <a:off x="673735" y="2813050"/>
            <a:ext cx="7594600" cy="7080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회원 정보 </a:t>
            </a:r>
            <a:r>
              <a:rPr lang="ko-KR" altLang="en-US" sz="1700" b="1" dirty="0" err="1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수정시</a:t>
            </a:r>
            <a:r>
              <a:rPr lang="en-US" altLang="ko-KR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, </a:t>
            </a:r>
            <a:r>
              <a:rPr lang="ko-KR" altLang="en-US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주소는 도로명 주소로 변환되어야 하며</a:t>
            </a:r>
            <a:r>
              <a:rPr lang="en-US" altLang="ko-KR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실제 주소데이터와 동일한 형식을 갖추고 있어야 한다</a:t>
            </a:r>
            <a:r>
              <a:rPr lang="en-US" altLang="ko-KR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.</a:t>
            </a:r>
            <a:endParaRPr sz="1700" b="1" dirty="0">
              <a:solidFill>
                <a:schemeClr val="dk2"/>
              </a:solidFill>
              <a:latin typeface="Abadi" panose="020B0604020104020204" pitchFamily="34" charset="0"/>
              <a:ea typeface="나눔스퀘어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515" name="Google Shape;515;p29"/>
          <p:cNvSpPr/>
          <p:nvPr/>
        </p:nvSpPr>
        <p:spPr>
          <a:xfrm>
            <a:off x="152568" y="3568701"/>
            <a:ext cx="2106930" cy="549275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 입력</a:t>
            </a:r>
            <a:endParaRPr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6" name="Google Shape;516;p29"/>
          <p:cNvSpPr/>
          <p:nvPr/>
        </p:nvSpPr>
        <p:spPr>
          <a:xfrm>
            <a:off x="4181160" y="3568701"/>
            <a:ext cx="2270760" cy="549275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 변환</a:t>
            </a:r>
            <a:endParaRPr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8" name="Google Shape;518;p29"/>
          <p:cNvSpPr/>
          <p:nvPr/>
        </p:nvSpPr>
        <p:spPr>
          <a:xfrm>
            <a:off x="749935" y="2139950"/>
            <a:ext cx="745490" cy="549275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상황</a:t>
            </a:r>
            <a:endParaRPr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Google Shape;516;p29">
            <a:extLst>
              <a:ext uri="{FF2B5EF4-FFF2-40B4-BE49-F238E27FC236}">
                <a16:creationId xmlns:a16="http://schemas.microsoft.com/office/drawing/2014/main" id="{6D4763AF-C119-4CAD-A3A9-4E4B1F228AFF}"/>
              </a:ext>
            </a:extLst>
          </p:cNvPr>
          <p:cNvSpPr/>
          <p:nvPr/>
        </p:nvSpPr>
        <p:spPr>
          <a:xfrm>
            <a:off x="8788402" y="3948747"/>
            <a:ext cx="2270760" cy="549275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 데이터 저장</a:t>
            </a:r>
            <a:endParaRPr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Google Shape;270;p19">
            <a:extLst>
              <a:ext uri="{FF2B5EF4-FFF2-40B4-BE49-F238E27FC236}">
                <a16:creationId xmlns:a16="http://schemas.microsoft.com/office/drawing/2014/main" id="{F1797F0A-8A55-4421-820F-2F9E186DC2AE}"/>
              </a:ext>
            </a:extLst>
          </p:cNvPr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1D76A0-75C6-402D-87C5-1F0EC41CA32D}"/>
              </a:ext>
            </a:extLst>
          </p:cNvPr>
          <p:cNvGrpSpPr/>
          <p:nvPr/>
        </p:nvGrpSpPr>
        <p:grpSpPr>
          <a:xfrm>
            <a:off x="4453575" y="43179"/>
            <a:ext cx="7508240" cy="590869"/>
            <a:chOff x="4453575" y="43179"/>
            <a:chExt cx="7508240" cy="590869"/>
          </a:xfrm>
        </p:grpSpPr>
        <p:sp>
          <p:nvSpPr>
            <p:cNvPr id="29" name="Google Shape;278;p19">
              <a:extLst>
                <a:ext uri="{FF2B5EF4-FFF2-40B4-BE49-F238E27FC236}">
                  <a16:creationId xmlns:a16="http://schemas.microsoft.com/office/drawing/2014/main" id="{B267445F-D347-4E4F-A32A-A48D7544902D}"/>
                </a:ext>
              </a:extLst>
            </p:cNvPr>
            <p:cNvSpPr/>
            <p:nvPr/>
          </p:nvSpPr>
          <p:spPr>
            <a:xfrm flipH="1">
              <a:off x="445357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개요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279;p19">
              <a:extLst>
                <a:ext uri="{FF2B5EF4-FFF2-40B4-BE49-F238E27FC236}">
                  <a16:creationId xmlns:a16="http://schemas.microsoft.com/office/drawing/2014/main" id="{3653A74C-CCC0-4A5E-AAA8-214279D92B9B}"/>
                </a:ext>
              </a:extLst>
            </p:cNvPr>
            <p:cNvSpPr/>
            <p:nvPr/>
          </p:nvSpPr>
          <p:spPr>
            <a:xfrm flipH="1">
              <a:off x="5554030" y="66993"/>
              <a:ext cx="86550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참여인원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280;p19">
              <a:extLst>
                <a:ext uri="{FF2B5EF4-FFF2-40B4-BE49-F238E27FC236}">
                  <a16:creationId xmlns:a16="http://schemas.microsoft.com/office/drawing/2014/main" id="{16AD5FFB-186D-48EB-85E3-9ACC6E0767C0}"/>
                </a:ext>
              </a:extLst>
            </p:cNvPr>
            <p:cNvSpPr/>
            <p:nvPr/>
          </p:nvSpPr>
          <p:spPr>
            <a:xfrm flipH="1">
              <a:off x="665702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일정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281;p19">
              <a:extLst>
                <a:ext uri="{FF2B5EF4-FFF2-40B4-BE49-F238E27FC236}">
                  <a16:creationId xmlns:a16="http://schemas.microsoft.com/office/drawing/2014/main" id="{6A22F88D-33BE-493A-9599-CC2660CC42E0}"/>
                </a:ext>
              </a:extLst>
            </p:cNvPr>
            <p:cNvSpPr/>
            <p:nvPr/>
          </p:nvSpPr>
          <p:spPr>
            <a:xfrm flipH="1">
              <a:off x="77333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282;p19">
              <a:extLst>
                <a:ext uri="{FF2B5EF4-FFF2-40B4-BE49-F238E27FC236}">
                  <a16:creationId xmlns:a16="http://schemas.microsoft.com/office/drawing/2014/main" id="{8A0CC105-3513-47A9-81FF-9101086E808B}"/>
                </a:ext>
              </a:extLst>
            </p:cNvPr>
            <p:cNvSpPr/>
            <p:nvPr/>
          </p:nvSpPr>
          <p:spPr>
            <a:xfrm flipH="1">
              <a:off x="8788402" y="66675"/>
              <a:ext cx="86614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283;p19">
              <a:extLst>
                <a:ext uri="{FF2B5EF4-FFF2-40B4-BE49-F238E27FC236}">
                  <a16:creationId xmlns:a16="http://schemas.microsoft.com/office/drawing/2014/main" id="{C9C403D5-5751-410D-8A0F-6582D4042582}"/>
                </a:ext>
              </a:extLst>
            </p:cNvPr>
            <p:cNvSpPr/>
            <p:nvPr/>
          </p:nvSpPr>
          <p:spPr>
            <a:xfrm flipH="1">
              <a:off x="996220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5" name="Google Shape;284;p19">
              <a:extLst>
                <a:ext uri="{FF2B5EF4-FFF2-40B4-BE49-F238E27FC236}">
                  <a16:creationId xmlns:a16="http://schemas.microsoft.com/office/drawing/2014/main" id="{EA81A396-C5CD-4C9C-A5A8-FD76B18FBA0D}"/>
                </a:ext>
              </a:extLst>
            </p:cNvPr>
            <p:cNvSpPr/>
            <p:nvPr/>
          </p:nvSpPr>
          <p:spPr>
            <a:xfrm flipH="1">
              <a:off x="110988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소감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149;p15">
              <a:extLst>
                <a:ext uri="{FF2B5EF4-FFF2-40B4-BE49-F238E27FC236}">
                  <a16:creationId xmlns:a16="http://schemas.microsoft.com/office/drawing/2014/main" id="{5D9928E9-F452-47C0-A594-0FDE5593B479}"/>
                </a:ext>
              </a:extLst>
            </p:cNvPr>
            <p:cNvSpPr/>
            <p:nvPr/>
          </p:nvSpPr>
          <p:spPr>
            <a:xfrm flipH="1">
              <a:off x="7733350" y="48895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Google Shape;420;p24">
              <a:extLst>
                <a:ext uri="{FF2B5EF4-FFF2-40B4-BE49-F238E27FC236}">
                  <a16:creationId xmlns:a16="http://schemas.microsoft.com/office/drawing/2014/main" id="{057C5326-5262-436D-A5D0-0399B6C61B37}"/>
                </a:ext>
              </a:extLst>
            </p:cNvPr>
            <p:cNvSpPr/>
            <p:nvPr/>
          </p:nvSpPr>
          <p:spPr>
            <a:xfrm flipH="1">
              <a:off x="8788401" y="43179"/>
              <a:ext cx="866140" cy="57848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F0613A3-A1E3-DDB2-15B8-C7929610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160" y="4259083"/>
            <a:ext cx="3809660" cy="19926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BE0702-390A-5569-5128-911268138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08" y="4267829"/>
            <a:ext cx="3710705" cy="24196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CCAB89-89C3-0D6C-179B-60F029AFB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867" y="4776787"/>
            <a:ext cx="39814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94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9"/>
          <p:cNvSpPr txBox="1"/>
          <p:nvPr/>
        </p:nvSpPr>
        <p:spPr>
          <a:xfrm>
            <a:off x="488950" y="765175"/>
            <a:ext cx="3154680" cy="64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프로젝트 내용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0" name="Google Shape;500;p29"/>
          <p:cNvSpPr txBox="1"/>
          <p:nvPr/>
        </p:nvSpPr>
        <p:spPr>
          <a:xfrm>
            <a:off x="557213" y="2261552"/>
            <a:ext cx="11633200" cy="4529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56070" lvl="0" indent="0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2" name="Google Shape;502;p29"/>
          <p:cNvSpPr txBox="1"/>
          <p:nvPr/>
        </p:nvSpPr>
        <p:spPr>
          <a:xfrm>
            <a:off x="509905" y="1651000"/>
            <a:ext cx="773874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sym typeface="Arial"/>
              </a:rPr>
              <a:t>테스트 : 테스트 케이스</a:t>
            </a:r>
            <a:endParaRPr dirty="0">
              <a:latin typeface="Abadi" panose="020B0604020104020204" pitchFamily="34" charset="0"/>
              <a:ea typeface="나눔스퀘어OTF Bold" panose="020B0600000101010101" pitchFamily="34" charset="-127"/>
            </a:endParaRPr>
          </a:p>
        </p:txBody>
      </p:sp>
      <p:sp>
        <p:nvSpPr>
          <p:cNvPr id="514" name="Google Shape;514;p29"/>
          <p:cNvSpPr txBox="1"/>
          <p:nvPr/>
        </p:nvSpPr>
        <p:spPr>
          <a:xfrm>
            <a:off x="673735" y="2813050"/>
            <a:ext cx="7594600" cy="70785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운영자가</a:t>
            </a:r>
            <a:r>
              <a:rPr lang="en-US" altLang="ko-KR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 </a:t>
            </a:r>
            <a:r>
              <a:rPr lang="ko-KR" altLang="en-US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선택 강좌에 수강인원을 추가할 시</a:t>
            </a:r>
            <a:r>
              <a:rPr lang="en-US" altLang="ko-KR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, </a:t>
            </a:r>
            <a:r>
              <a:rPr lang="ko-KR" altLang="en-US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수강 이력이 없거나 수강을 했지만</a:t>
            </a:r>
            <a:r>
              <a:rPr lang="en-US" altLang="ko-KR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, </a:t>
            </a:r>
            <a:r>
              <a:rPr lang="ko-KR" altLang="en-US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강좌 마감일이 지난 학생들만 강좌에 인원을 추가 할 수 있다</a:t>
            </a:r>
            <a:endParaRPr sz="1700" b="1" dirty="0">
              <a:solidFill>
                <a:schemeClr val="dk2"/>
              </a:solidFill>
              <a:latin typeface="Abadi" panose="020B0604020104020204" pitchFamily="34" charset="0"/>
              <a:ea typeface="나눔스퀘어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515" name="Google Shape;515;p29"/>
          <p:cNvSpPr/>
          <p:nvPr/>
        </p:nvSpPr>
        <p:spPr>
          <a:xfrm>
            <a:off x="673735" y="3799671"/>
            <a:ext cx="2106930" cy="549275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인원 추가</a:t>
            </a:r>
            <a:endParaRPr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8" name="Google Shape;518;p29"/>
          <p:cNvSpPr/>
          <p:nvPr/>
        </p:nvSpPr>
        <p:spPr>
          <a:xfrm>
            <a:off x="749935" y="2139950"/>
            <a:ext cx="745490" cy="549275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상황</a:t>
            </a:r>
            <a:endParaRPr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Google Shape;516;p29">
            <a:extLst>
              <a:ext uri="{FF2B5EF4-FFF2-40B4-BE49-F238E27FC236}">
                <a16:creationId xmlns:a16="http://schemas.microsoft.com/office/drawing/2014/main" id="{6D4763AF-C119-4CAD-A3A9-4E4B1F228AFF}"/>
              </a:ext>
            </a:extLst>
          </p:cNvPr>
          <p:cNvSpPr/>
          <p:nvPr/>
        </p:nvSpPr>
        <p:spPr>
          <a:xfrm>
            <a:off x="6882056" y="3605779"/>
            <a:ext cx="2270760" cy="549275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학생 리스트</a:t>
            </a:r>
            <a:endParaRPr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Google Shape;270;p19">
            <a:extLst>
              <a:ext uri="{FF2B5EF4-FFF2-40B4-BE49-F238E27FC236}">
                <a16:creationId xmlns:a16="http://schemas.microsoft.com/office/drawing/2014/main" id="{F1797F0A-8A55-4421-820F-2F9E186DC2AE}"/>
              </a:ext>
            </a:extLst>
          </p:cNvPr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1D76A0-75C6-402D-87C5-1F0EC41CA32D}"/>
              </a:ext>
            </a:extLst>
          </p:cNvPr>
          <p:cNvGrpSpPr/>
          <p:nvPr/>
        </p:nvGrpSpPr>
        <p:grpSpPr>
          <a:xfrm>
            <a:off x="4453575" y="43179"/>
            <a:ext cx="7508240" cy="590869"/>
            <a:chOff x="4453575" y="43179"/>
            <a:chExt cx="7508240" cy="590869"/>
          </a:xfrm>
        </p:grpSpPr>
        <p:sp>
          <p:nvSpPr>
            <p:cNvPr id="29" name="Google Shape;278;p19">
              <a:extLst>
                <a:ext uri="{FF2B5EF4-FFF2-40B4-BE49-F238E27FC236}">
                  <a16:creationId xmlns:a16="http://schemas.microsoft.com/office/drawing/2014/main" id="{B267445F-D347-4E4F-A32A-A48D7544902D}"/>
                </a:ext>
              </a:extLst>
            </p:cNvPr>
            <p:cNvSpPr/>
            <p:nvPr/>
          </p:nvSpPr>
          <p:spPr>
            <a:xfrm flipH="1">
              <a:off x="445357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개요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279;p19">
              <a:extLst>
                <a:ext uri="{FF2B5EF4-FFF2-40B4-BE49-F238E27FC236}">
                  <a16:creationId xmlns:a16="http://schemas.microsoft.com/office/drawing/2014/main" id="{3653A74C-CCC0-4A5E-AAA8-214279D92B9B}"/>
                </a:ext>
              </a:extLst>
            </p:cNvPr>
            <p:cNvSpPr/>
            <p:nvPr/>
          </p:nvSpPr>
          <p:spPr>
            <a:xfrm flipH="1">
              <a:off x="5554030" y="66993"/>
              <a:ext cx="86550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참여인원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280;p19">
              <a:extLst>
                <a:ext uri="{FF2B5EF4-FFF2-40B4-BE49-F238E27FC236}">
                  <a16:creationId xmlns:a16="http://schemas.microsoft.com/office/drawing/2014/main" id="{16AD5FFB-186D-48EB-85E3-9ACC6E0767C0}"/>
                </a:ext>
              </a:extLst>
            </p:cNvPr>
            <p:cNvSpPr/>
            <p:nvPr/>
          </p:nvSpPr>
          <p:spPr>
            <a:xfrm flipH="1">
              <a:off x="665702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일정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281;p19">
              <a:extLst>
                <a:ext uri="{FF2B5EF4-FFF2-40B4-BE49-F238E27FC236}">
                  <a16:creationId xmlns:a16="http://schemas.microsoft.com/office/drawing/2014/main" id="{6A22F88D-33BE-493A-9599-CC2660CC42E0}"/>
                </a:ext>
              </a:extLst>
            </p:cNvPr>
            <p:cNvSpPr/>
            <p:nvPr/>
          </p:nvSpPr>
          <p:spPr>
            <a:xfrm flipH="1">
              <a:off x="77333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282;p19">
              <a:extLst>
                <a:ext uri="{FF2B5EF4-FFF2-40B4-BE49-F238E27FC236}">
                  <a16:creationId xmlns:a16="http://schemas.microsoft.com/office/drawing/2014/main" id="{8A0CC105-3513-47A9-81FF-9101086E808B}"/>
                </a:ext>
              </a:extLst>
            </p:cNvPr>
            <p:cNvSpPr/>
            <p:nvPr/>
          </p:nvSpPr>
          <p:spPr>
            <a:xfrm flipH="1">
              <a:off x="8788402" y="66675"/>
              <a:ext cx="86614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283;p19">
              <a:extLst>
                <a:ext uri="{FF2B5EF4-FFF2-40B4-BE49-F238E27FC236}">
                  <a16:creationId xmlns:a16="http://schemas.microsoft.com/office/drawing/2014/main" id="{C9C403D5-5751-410D-8A0F-6582D4042582}"/>
                </a:ext>
              </a:extLst>
            </p:cNvPr>
            <p:cNvSpPr/>
            <p:nvPr/>
          </p:nvSpPr>
          <p:spPr>
            <a:xfrm flipH="1">
              <a:off x="996220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5" name="Google Shape;284;p19">
              <a:extLst>
                <a:ext uri="{FF2B5EF4-FFF2-40B4-BE49-F238E27FC236}">
                  <a16:creationId xmlns:a16="http://schemas.microsoft.com/office/drawing/2014/main" id="{EA81A396-C5CD-4C9C-A5A8-FD76B18FBA0D}"/>
                </a:ext>
              </a:extLst>
            </p:cNvPr>
            <p:cNvSpPr/>
            <p:nvPr/>
          </p:nvSpPr>
          <p:spPr>
            <a:xfrm flipH="1">
              <a:off x="110988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소감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149;p15">
              <a:extLst>
                <a:ext uri="{FF2B5EF4-FFF2-40B4-BE49-F238E27FC236}">
                  <a16:creationId xmlns:a16="http://schemas.microsoft.com/office/drawing/2014/main" id="{5D9928E9-F452-47C0-A594-0FDE5593B479}"/>
                </a:ext>
              </a:extLst>
            </p:cNvPr>
            <p:cNvSpPr/>
            <p:nvPr/>
          </p:nvSpPr>
          <p:spPr>
            <a:xfrm flipH="1">
              <a:off x="7733350" y="48895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Google Shape;420;p24">
              <a:extLst>
                <a:ext uri="{FF2B5EF4-FFF2-40B4-BE49-F238E27FC236}">
                  <a16:creationId xmlns:a16="http://schemas.microsoft.com/office/drawing/2014/main" id="{057C5326-5262-436D-A5D0-0399B6C61B37}"/>
                </a:ext>
              </a:extLst>
            </p:cNvPr>
            <p:cNvSpPr/>
            <p:nvPr/>
          </p:nvSpPr>
          <p:spPr>
            <a:xfrm flipH="1">
              <a:off x="8788401" y="43179"/>
              <a:ext cx="866140" cy="57848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AE02EB-B6D6-F763-7549-BC2E9F7C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05" y="4593272"/>
            <a:ext cx="5628490" cy="18553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E99AB7-EF57-0F4A-B27A-7129207A6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056" y="4304860"/>
            <a:ext cx="5141543" cy="252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20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9"/>
          <p:cNvSpPr txBox="1"/>
          <p:nvPr/>
        </p:nvSpPr>
        <p:spPr>
          <a:xfrm>
            <a:off x="488950" y="765175"/>
            <a:ext cx="3154680" cy="64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프로젝트 내용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0" name="Google Shape;500;p29"/>
          <p:cNvSpPr txBox="1"/>
          <p:nvPr/>
        </p:nvSpPr>
        <p:spPr>
          <a:xfrm>
            <a:off x="557213" y="2261552"/>
            <a:ext cx="11633200" cy="45294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56070" lvl="0" indent="0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sz="883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2" name="Google Shape;502;p29"/>
          <p:cNvSpPr txBox="1"/>
          <p:nvPr/>
        </p:nvSpPr>
        <p:spPr>
          <a:xfrm>
            <a:off x="509905" y="1651000"/>
            <a:ext cx="773874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sym typeface="Arial"/>
              </a:rPr>
              <a:t>테스트 : 테스트 케이스</a:t>
            </a:r>
            <a:endParaRPr dirty="0">
              <a:latin typeface="Abadi" panose="020B0604020104020204" pitchFamily="34" charset="0"/>
              <a:ea typeface="나눔스퀘어OTF Bold" panose="020B0600000101010101" pitchFamily="34" charset="-127"/>
            </a:endParaRPr>
          </a:p>
        </p:txBody>
      </p:sp>
      <p:sp>
        <p:nvSpPr>
          <p:cNvPr id="514" name="Google Shape;514;p29"/>
          <p:cNvSpPr txBox="1"/>
          <p:nvPr/>
        </p:nvSpPr>
        <p:spPr>
          <a:xfrm>
            <a:off x="673735" y="2813050"/>
            <a:ext cx="7594600" cy="70785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학생은 건의함에서 글을 쓸 때</a:t>
            </a:r>
            <a:r>
              <a:rPr lang="en-US" altLang="ko-KR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, </a:t>
            </a:r>
            <a:r>
              <a:rPr lang="ko-KR" altLang="en-US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누구</a:t>
            </a:r>
            <a:r>
              <a:rPr lang="en-US" altLang="ko-KR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(</a:t>
            </a:r>
            <a:r>
              <a:rPr lang="ko-KR" altLang="en-US" sz="1700" b="1" dirty="0" err="1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어떤강사</a:t>
            </a:r>
            <a:r>
              <a:rPr lang="en-US" altLang="ko-KR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)</a:t>
            </a:r>
            <a:r>
              <a:rPr lang="ko-KR" altLang="en-US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에게만 보일지 선택 할 </a:t>
            </a:r>
            <a:r>
              <a:rPr lang="ko-KR" altLang="en-US" sz="1700" b="1" dirty="0" err="1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수있다</a:t>
            </a:r>
            <a:r>
              <a:rPr lang="en-US" altLang="ko-KR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 err="1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비밀글로</a:t>
            </a:r>
            <a:r>
              <a:rPr lang="ko-KR" altLang="en-US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 설정할 지 선택 할 </a:t>
            </a:r>
            <a:r>
              <a:rPr lang="ko-KR" altLang="en-US" sz="1700" b="1" dirty="0" err="1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수있다</a:t>
            </a:r>
            <a:r>
              <a:rPr lang="en-US" altLang="ko-KR" sz="1700" b="1" dirty="0">
                <a:solidFill>
                  <a:schemeClr val="dk2"/>
                </a:solidFill>
                <a:latin typeface="Abadi" panose="020B0604020104020204" pitchFamily="34" charset="0"/>
                <a:ea typeface="나눔스퀘어OTF Bold" panose="020B0600000101010101" pitchFamily="34" charset="-127"/>
                <a:cs typeface="Malgun Gothic"/>
                <a:sym typeface="Malgun Gothic"/>
              </a:rPr>
              <a:t>.</a:t>
            </a:r>
            <a:endParaRPr sz="1700" b="1" dirty="0">
              <a:solidFill>
                <a:schemeClr val="dk2"/>
              </a:solidFill>
              <a:latin typeface="Abadi" panose="020B0604020104020204" pitchFamily="34" charset="0"/>
              <a:ea typeface="나눔스퀘어OTF 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515" name="Google Shape;515;p29"/>
          <p:cNvSpPr/>
          <p:nvPr/>
        </p:nvSpPr>
        <p:spPr>
          <a:xfrm>
            <a:off x="673735" y="3799671"/>
            <a:ext cx="2106930" cy="549275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건의함 글 입력</a:t>
            </a:r>
            <a:endParaRPr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8" name="Google Shape;518;p29"/>
          <p:cNvSpPr/>
          <p:nvPr/>
        </p:nvSpPr>
        <p:spPr>
          <a:xfrm>
            <a:off x="749935" y="2139950"/>
            <a:ext cx="745490" cy="549275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상황</a:t>
            </a:r>
            <a:endParaRPr sz="1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Google Shape;270;p19">
            <a:extLst>
              <a:ext uri="{FF2B5EF4-FFF2-40B4-BE49-F238E27FC236}">
                <a16:creationId xmlns:a16="http://schemas.microsoft.com/office/drawing/2014/main" id="{F1797F0A-8A55-4421-820F-2F9E186DC2AE}"/>
              </a:ext>
            </a:extLst>
          </p:cNvPr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1D76A0-75C6-402D-87C5-1F0EC41CA32D}"/>
              </a:ext>
            </a:extLst>
          </p:cNvPr>
          <p:cNvGrpSpPr/>
          <p:nvPr/>
        </p:nvGrpSpPr>
        <p:grpSpPr>
          <a:xfrm>
            <a:off x="4453575" y="43179"/>
            <a:ext cx="7508240" cy="590869"/>
            <a:chOff x="4453575" y="43179"/>
            <a:chExt cx="7508240" cy="590869"/>
          </a:xfrm>
        </p:grpSpPr>
        <p:sp>
          <p:nvSpPr>
            <p:cNvPr id="29" name="Google Shape;278;p19">
              <a:extLst>
                <a:ext uri="{FF2B5EF4-FFF2-40B4-BE49-F238E27FC236}">
                  <a16:creationId xmlns:a16="http://schemas.microsoft.com/office/drawing/2014/main" id="{B267445F-D347-4E4F-A32A-A48D7544902D}"/>
                </a:ext>
              </a:extLst>
            </p:cNvPr>
            <p:cNvSpPr/>
            <p:nvPr/>
          </p:nvSpPr>
          <p:spPr>
            <a:xfrm flipH="1">
              <a:off x="445357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개요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Google Shape;279;p19">
              <a:extLst>
                <a:ext uri="{FF2B5EF4-FFF2-40B4-BE49-F238E27FC236}">
                  <a16:creationId xmlns:a16="http://schemas.microsoft.com/office/drawing/2014/main" id="{3653A74C-CCC0-4A5E-AAA8-214279D92B9B}"/>
                </a:ext>
              </a:extLst>
            </p:cNvPr>
            <p:cNvSpPr/>
            <p:nvPr/>
          </p:nvSpPr>
          <p:spPr>
            <a:xfrm flipH="1">
              <a:off x="5554030" y="66993"/>
              <a:ext cx="86550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참여인원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Google Shape;280;p19">
              <a:extLst>
                <a:ext uri="{FF2B5EF4-FFF2-40B4-BE49-F238E27FC236}">
                  <a16:creationId xmlns:a16="http://schemas.microsoft.com/office/drawing/2014/main" id="{16AD5FFB-186D-48EB-85E3-9ACC6E0767C0}"/>
                </a:ext>
              </a:extLst>
            </p:cNvPr>
            <p:cNvSpPr/>
            <p:nvPr/>
          </p:nvSpPr>
          <p:spPr>
            <a:xfrm flipH="1">
              <a:off x="665702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일정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Google Shape;281;p19">
              <a:extLst>
                <a:ext uri="{FF2B5EF4-FFF2-40B4-BE49-F238E27FC236}">
                  <a16:creationId xmlns:a16="http://schemas.microsoft.com/office/drawing/2014/main" id="{6A22F88D-33BE-493A-9599-CC2660CC42E0}"/>
                </a:ext>
              </a:extLst>
            </p:cNvPr>
            <p:cNvSpPr/>
            <p:nvPr/>
          </p:nvSpPr>
          <p:spPr>
            <a:xfrm flipH="1">
              <a:off x="77333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Google Shape;282;p19">
              <a:extLst>
                <a:ext uri="{FF2B5EF4-FFF2-40B4-BE49-F238E27FC236}">
                  <a16:creationId xmlns:a16="http://schemas.microsoft.com/office/drawing/2014/main" id="{8A0CC105-3513-47A9-81FF-9101086E808B}"/>
                </a:ext>
              </a:extLst>
            </p:cNvPr>
            <p:cNvSpPr/>
            <p:nvPr/>
          </p:nvSpPr>
          <p:spPr>
            <a:xfrm flipH="1">
              <a:off x="8788402" y="66675"/>
              <a:ext cx="86614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283;p19">
              <a:extLst>
                <a:ext uri="{FF2B5EF4-FFF2-40B4-BE49-F238E27FC236}">
                  <a16:creationId xmlns:a16="http://schemas.microsoft.com/office/drawing/2014/main" id="{C9C403D5-5751-410D-8A0F-6582D4042582}"/>
                </a:ext>
              </a:extLst>
            </p:cNvPr>
            <p:cNvSpPr/>
            <p:nvPr/>
          </p:nvSpPr>
          <p:spPr>
            <a:xfrm flipH="1">
              <a:off x="996220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5" name="Google Shape;284;p19">
              <a:extLst>
                <a:ext uri="{FF2B5EF4-FFF2-40B4-BE49-F238E27FC236}">
                  <a16:creationId xmlns:a16="http://schemas.microsoft.com/office/drawing/2014/main" id="{EA81A396-C5CD-4C9C-A5A8-FD76B18FBA0D}"/>
                </a:ext>
              </a:extLst>
            </p:cNvPr>
            <p:cNvSpPr/>
            <p:nvPr/>
          </p:nvSpPr>
          <p:spPr>
            <a:xfrm flipH="1">
              <a:off x="110988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소감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149;p15">
              <a:extLst>
                <a:ext uri="{FF2B5EF4-FFF2-40B4-BE49-F238E27FC236}">
                  <a16:creationId xmlns:a16="http://schemas.microsoft.com/office/drawing/2014/main" id="{5D9928E9-F452-47C0-A594-0FDE5593B479}"/>
                </a:ext>
              </a:extLst>
            </p:cNvPr>
            <p:cNvSpPr/>
            <p:nvPr/>
          </p:nvSpPr>
          <p:spPr>
            <a:xfrm flipH="1">
              <a:off x="7733350" y="48895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Google Shape;420;p24">
              <a:extLst>
                <a:ext uri="{FF2B5EF4-FFF2-40B4-BE49-F238E27FC236}">
                  <a16:creationId xmlns:a16="http://schemas.microsoft.com/office/drawing/2014/main" id="{057C5326-5262-436D-A5D0-0399B6C61B37}"/>
                </a:ext>
              </a:extLst>
            </p:cNvPr>
            <p:cNvSpPr/>
            <p:nvPr/>
          </p:nvSpPr>
          <p:spPr>
            <a:xfrm flipH="1">
              <a:off x="8788401" y="43179"/>
              <a:ext cx="866140" cy="57848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7254ACC-E5FD-99B5-3DF3-C34C498CE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35" y="4526279"/>
            <a:ext cx="4378565" cy="371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3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4"/>
          <p:cNvGrpSpPr/>
          <p:nvPr/>
        </p:nvGrpSpPr>
        <p:grpSpPr>
          <a:xfrm>
            <a:off x="0" y="0"/>
            <a:ext cx="12190730" cy="6858000"/>
            <a:chOff x="0" y="0"/>
            <a:chExt cx="12190730" cy="6858000"/>
          </a:xfrm>
        </p:grpSpPr>
        <p:pic>
          <p:nvPicPr>
            <p:cNvPr id="103" name="Google Shape;103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27125" y="0"/>
              <a:ext cx="1106297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4"/>
            <p:cNvSpPr/>
            <p:nvPr/>
          </p:nvSpPr>
          <p:spPr>
            <a:xfrm>
              <a:off x="0" y="0"/>
              <a:ext cx="12190730" cy="685800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21000">
                  <a:srgbClr val="007635"/>
                </a:gs>
                <a:gs pos="100000">
                  <a:srgbClr val="004D86">
                    <a:alpha val="33725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5" name="Google Shape;105;p14"/>
          <p:cNvSpPr txBox="1"/>
          <p:nvPr/>
        </p:nvSpPr>
        <p:spPr>
          <a:xfrm>
            <a:off x="611505" y="476250"/>
            <a:ext cx="2099945" cy="64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목차</a:t>
            </a:r>
            <a:r>
              <a:rPr lang="ko-KR" sz="36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</a:t>
            </a:r>
            <a:r>
              <a:rPr lang="ko-KR" sz="36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내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6" name="Google Shape;106;p14"/>
          <p:cNvCxnSpPr/>
          <p:nvPr/>
        </p:nvCxnSpPr>
        <p:spPr>
          <a:xfrm>
            <a:off x="622300" y="1628775"/>
            <a:ext cx="1094613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14"/>
          <p:cNvCxnSpPr/>
          <p:nvPr/>
        </p:nvCxnSpPr>
        <p:spPr>
          <a:xfrm>
            <a:off x="1821180" y="3155950"/>
            <a:ext cx="411607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14"/>
          <p:cNvSpPr/>
          <p:nvPr/>
        </p:nvSpPr>
        <p:spPr>
          <a:xfrm>
            <a:off x="1652905" y="2613025"/>
            <a:ext cx="539750" cy="39560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1668780" y="2656205"/>
            <a:ext cx="50292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1</a:t>
            </a:r>
            <a:endParaRPr sz="20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2422525" y="2818130"/>
            <a:ext cx="3430905" cy="166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Abadi" panose="020B0604020202020204" pitchFamily="34" charset="0"/>
                <a:ea typeface="나눔스퀘어OTF Bold" panose="020B0600000101010101" pitchFamily="34" charset="-127"/>
                <a:sym typeface="Arial"/>
              </a:rPr>
              <a:t>프로젝트</a:t>
            </a:r>
            <a:r>
              <a:rPr lang="ko-KR" sz="25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ko-KR" sz="2500" b="0" i="0" u="none" strike="noStrike" cap="none" dirty="0">
                <a:solidFill>
                  <a:schemeClr val="lt1"/>
                </a:solidFill>
                <a:latin typeface="Abadi" panose="020B0604020202020204" pitchFamily="34" charset="0"/>
                <a:ea typeface="나눔스퀘어OTF Bold" panose="020B0600000101010101" pitchFamily="34" charset="-127"/>
                <a:sym typeface="Arial"/>
              </a:rPr>
              <a:t>개요</a:t>
            </a:r>
            <a:endParaRPr sz="2500" b="0" i="0" u="none" strike="noStrike" cap="none" dirty="0">
              <a:solidFill>
                <a:schemeClr val="lt1"/>
              </a:solidFill>
              <a:latin typeface="Abadi" panose="020B0604020202020204" pitchFamily="34" charset="0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11" name="Google Shape;111;p14"/>
          <p:cNvCxnSpPr/>
          <p:nvPr/>
        </p:nvCxnSpPr>
        <p:spPr>
          <a:xfrm>
            <a:off x="1833880" y="3992880"/>
            <a:ext cx="411607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14"/>
          <p:cNvSpPr/>
          <p:nvPr/>
        </p:nvSpPr>
        <p:spPr>
          <a:xfrm>
            <a:off x="1665605" y="3449955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1679575" y="3494405"/>
            <a:ext cx="50355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2</a:t>
            </a:r>
            <a:endParaRPr sz="20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2438400" y="3656330"/>
            <a:ext cx="3408680" cy="166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Abadi" panose="020B0604020202020204" pitchFamily="34" charset="0"/>
                <a:ea typeface="나눔스퀘어OTF Bold" panose="020B0600000101010101" pitchFamily="34" charset="-127"/>
                <a:sym typeface="Arial"/>
              </a:rPr>
              <a:t>프로젝트 참여인원</a:t>
            </a:r>
            <a:endParaRPr sz="2500" b="0" i="0" u="none" strike="noStrike" cap="none" dirty="0">
              <a:solidFill>
                <a:schemeClr val="lt1"/>
              </a:solidFill>
              <a:latin typeface="Abadi" panose="020B0604020202020204" pitchFamily="34" charset="0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15" name="Google Shape;115;p14"/>
          <p:cNvCxnSpPr/>
          <p:nvPr/>
        </p:nvCxnSpPr>
        <p:spPr>
          <a:xfrm>
            <a:off x="1833880" y="4835525"/>
            <a:ext cx="411607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4"/>
          <p:cNvSpPr/>
          <p:nvPr/>
        </p:nvSpPr>
        <p:spPr>
          <a:xfrm>
            <a:off x="1665605" y="4292600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1679575" y="4337050"/>
            <a:ext cx="503555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3</a:t>
            </a:r>
            <a:endParaRPr sz="20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2438400" y="4498975"/>
            <a:ext cx="3408680" cy="21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Abadi" panose="020B0604020202020204" pitchFamily="34" charset="0"/>
                <a:ea typeface="나눔스퀘어OTF Bold" panose="020B0600000101010101" pitchFamily="34" charset="-127"/>
                <a:sym typeface="Arial"/>
              </a:rPr>
              <a:t>프로젝트 일정</a:t>
            </a:r>
            <a:endParaRPr sz="2500" b="0" i="0" u="none" strike="noStrike" cap="none" dirty="0">
              <a:solidFill>
                <a:schemeClr val="lt1"/>
              </a:solidFill>
              <a:latin typeface="Abadi" panose="020B0604020202020204" pitchFamily="34" charset="0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19" name="Google Shape;119;p14"/>
          <p:cNvCxnSpPr/>
          <p:nvPr/>
        </p:nvCxnSpPr>
        <p:spPr>
          <a:xfrm>
            <a:off x="1844675" y="5651500"/>
            <a:ext cx="4116705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14"/>
          <p:cNvSpPr/>
          <p:nvPr/>
        </p:nvSpPr>
        <p:spPr>
          <a:xfrm>
            <a:off x="1676400" y="5108575"/>
            <a:ext cx="539750" cy="39560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1692275" y="5151755"/>
            <a:ext cx="50355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4</a:t>
            </a:r>
            <a:endParaRPr sz="20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2451100" y="5313680"/>
            <a:ext cx="3389630" cy="166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Abadi" panose="020B0604020202020204" pitchFamily="34" charset="0"/>
                <a:ea typeface="나눔스퀘어OTF Bold" panose="020B0600000101010101" pitchFamily="34" charset="-127"/>
                <a:sym typeface="Arial"/>
              </a:rPr>
              <a:t>프로젝트 구성</a:t>
            </a:r>
            <a:endParaRPr sz="2500" b="0" i="0" u="none" strike="noStrike" cap="none" dirty="0">
              <a:solidFill>
                <a:schemeClr val="lt1"/>
              </a:solidFill>
              <a:latin typeface="Abadi" panose="020B0604020202020204" pitchFamily="34" charset="0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23" name="Google Shape;123;p14"/>
          <p:cNvCxnSpPr/>
          <p:nvPr/>
        </p:nvCxnSpPr>
        <p:spPr>
          <a:xfrm>
            <a:off x="6308725" y="3155950"/>
            <a:ext cx="4116705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14"/>
          <p:cNvSpPr/>
          <p:nvPr/>
        </p:nvSpPr>
        <p:spPr>
          <a:xfrm>
            <a:off x="6167755" y="2613025"/>
            <a:ext cx="539750" cy="39560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6183630" y="2656205"/>
            <a:ext cx="50292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5</a:t>
            </a:r>
            <a:endParaRPr sz="20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6886575" y="2821305"/>
            <a:ext cx="3844925" cy="166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Abadi" panose="020B0604020202020204" pitchFamily="34" charset="0"/>
                <a:ea typeface="나눔스퀘어OTF Bold" panose="020B0600000101010101" pitchFamily="34" charset="-127"/>
                <a:sym typeface="Arial"/>
              </a:rPr>
              <a:t>프로젝트</a:t>
            </a:r>
            <a:r>
              <a:rPr lang="ko-KR" sz="25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 </a:t>
            </a:r>
            <a:r>
              <a:rPr lang="ko-KR" sz="2500" b="0" i="0" u="none" strike="noStrike" cap="none" dirty="0">
                <a:solidFill>
                  <a:schemeClr val="lt1"/>
                </a:solidFill>
                <a:latin typeface="Abadi" panose="020B0604020202020204" pitchFamily="34" charset="0"/>
                <a:ea typeface="나눔스퀘어OTF Bold" panose="020B0600000101010101" pitchFamily="34" charset="-127"/>
                <a:sym typeface="Arial"/>
              </a:rPr>
              <a:t>제안/내용</a:t>
            </a:r>
            <a:endParaRPr sz="2500" b="0" i="0" u="none" strike="noStrike" cap="none" dirty="0">
              <a:solidFill>
                <a:schemeClr val="lt1"/>
              </a:solidFill>
              <a:latin typeface="Abadi" panose="020B0604020202020204" pitchFamily="34" charset="0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27" name="Google Shape;127;p14"/>
          <p:cNvCxnSpPr/>
          <p:nvPr/>
        </p:nvCxnSpPr>
        <p:spPr>
          <a:xfrm>
            <a:off x="6321425" y="3996055"/>
            <a:ext cx="4116705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14"/>
          <p:cNvSpPr/>
          <p:nvPr/>
        </p:nvSpPr>
        <p:spPr>
          <a:xfrm>
            <a:off x="6180455" y="3449955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6194425" y="3494405"/>
            <a:ext cx="50355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6</a:t>
            </a:r>
            <a:endParaRPr sz="20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6926580" y="3659505"/>
            <a:ext cx="3408045" cy="166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Abadi" panose="020B0604020202020204" pitchFamily="34" charset="0"/>
                <a:ea typeface="나눔스퀘어OTF Bold" panose="020B0600000101010101" pitchFamily="34" charset="-127"/>
                <a:sym typeface="Arial"/>
              </a:rPr>
              <a:t>구현화면</a:t>
            </a:r>
            <a:endParaRPr sz="2500" b="0" i="0" u="none" strike="noStrike" cap="none" dirty="0">
              <a:solidFill>
                <a:schemeClr val="lt1"/>
              </a:solidFill>
              <a:latin typeface="Abadi" panose="020B0604020202020204" pitchFamily="34" charset="0"/>
              <a:ea typeface="나눔스퀘어OTF Bold" panose="020B0600000101010101" pitchFamily="34" charset="-127"/>
              <a:sym typeface="Arial"/>
            </a:endParaRPr>
          </a:p>
        </p:txBody>
      </p:sp>
      <p:cxnSp>
        <p:nvCxnSpPr>
          <p:cNvPr id="131" name="Google Shape;131;p14"/>
          <p:cNvCxnSpPr/>
          <p:nvPr/>
        </p:nvCxnSpPr>
        <p:spPr>
          <a:xfrm>
            <a:off x="6358255" y="4835525"/>
            <a:ext cx="411607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14"/>
          <p:cNvSpPr/>
          <p:nvPr/>
        </p:nvSpPr>
        <p:spPr>
          <a:xfrm>
            <a:off x="6189980" y="4292600"/>
            <a:ext cx="539750" cy="396875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6962775" y="4498975"/>
            <a:ext cx="3408680" cy="16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ko-KR" sz="2500" b="0" i="0" u="none" strike="noStrike" cap="none" dirty="0">
                <a:solidFill>
                  <a:schemeClr val="lt1"/>
                </a:solidFill>
                <a:latin typeface="Abadi" panose="020B0604020202020204" pitchFamily="34" charset="0"/>
                <a:ea typeface="나눔스퀘어OTF Bold" panose="020B0600000101010101" pitchFamily="34" charset="-127"/>
                <a:sym typeface="Arial"/>
              </a:rPr>
              <a:t>프로젝트를 마치며</a:t>
            </a:r>
            <a:endParaRPr sz="2500" b="0" i="0" u="none" strike="noStrike" cap="none" dirty="0">
              <a:solidFill>
                <a:schemeClr val="lt1"/>
              </a:solidFill>
              <a:latin typeface="Abadi" panose="020B0604020202020204" pitchFamily="34" charset="0"/>
              <a:ea typeface="나눔스퀘어OTF Bold" panose="020B0600000101010101" pitchFamily="34" charset="-127"/>
              <a:sym typeface="Arial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6215380" y="4337050"/>
            <a:ext cx="502920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7</a:t>
            </a:r>
            <a:endParaRPr sz="20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3648710" y="5723890"/>
            <a:ext cx="5612130" cy="864235"/>
            <a:chOff x="3648710" y="57238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648710" y="57238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648710" y="59874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669155" y="59334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[전원] 로그인</a:t>
              </a:r>
              <a:endParaRPr lang="ko-KR" altLang="en-US" sz="1800" b="1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9FE2338-9DED-4E1B-8A41-061F024EAA48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33" name="Google Shape;526;p30">
              <a:extLst>
                <a:ext uri="{FF2B5EF4-FFF2-40B4-BE49-F238E27FC236}">
                  <a16:creationId xmlns:a16="http://schemas.microsoft.com/office/drawing/2014/main" id="{14962CD5-B212-4641-A42C-E1809FE89B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34" name="Google Shape;532;p30">
              <a:extLst>
                <a:ext uri="{FF2B5EF4-FFF2-40B4-BE49-F238E27FC236}">
                  <a16:creationId xmlns:a16="http://schemas.microsoft.com/office/drawing/2014/main" id="{A483DE19-AF5C-47FB-AD22-9BAEFDC843EB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35" name="Google Shape;533;p30">
                <a:extLst>
                  <a:ext uri="{FF2B5EF4-FFF2-40B4-BE49-F238E27FC236}">
                    <a16:creationId xmlns:a16="http://schemas.microsoft.com/office/drawing/2014/main" id="{8790013E-7F8A-481D-8F7E-23DC6641E31C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36" name="Google Shape;534;p30">
                <a:extLst>
                  <a:ext uri="{FF2B5EF4-FFF2-40B4-BE49-F238E27FC236}">
                    <a16:creationId xmlns:a16="http://schemas.microsoft.com/office/drawing/2014/main" id="{837A0412-FE79-4CB2-A4ED-9AEC57849F6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37" name="Google Shape;535;p30">
                <a:extLst>
                  <a:ext uri="{FF2B5EF4-FFF2-40B4-BE49-F238E27FC236}">
                    <a16:creationId xmlns:a16="http://schemas.microsoft.com/office/drawing/2014/main" id="{AA33C7C1-FECB-47E6-8ACC-031C2C6FE039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38" name="Google Shape;536;p30">
                <a:extLst>
                  <a:ext uri="{FF2B5EF4-FFF2-40B4-BE49-F238E27FC236}">
                    <a16:creationId xmlns:a16="http://schemas.microsoft.com/office/drawing/2014/main" id="{5288E1F0-F326-4A42-8CEB-57CB8F8F1009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39" name="Google Shape;537;p30">
                <a:extLst>
                  <a:ext uri="{FF2B5EF4-FFF2-40B4-BE49-F238E27FC236}">
                    <a16:creationId xmlns:a16="http://schemas.microsoft.com/office/drawing/2014/main" id="{E0859546-B623-4AEA-85F7-F234EAEE7C12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40" name="Google Shape;538;p30">
                <a:extLst>
                  <a:ext uri="{FF2B5EF4-FFF2-40B4-BE49-F238E27FC236}">
                    <a16:creationId xmlns:a16="http://schemas.microsoft.com/office/drawing/2014/main" id="{A87778B7-88B5-4954-859D-00841D0980D6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41" name="Google Shape;539;p30">
                <a:extLst>
                  <a:ext uri="{FF2B5EF4-FFF2-40B4-BE49-F238E27FC236}">
                    <a16:creationId xmlns:a16="http://schemas.microsoft.com/office/drawing/2014/main" id="{1DF404C3-3F18-4F3B-8969-CD37FC6CA4C4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134D1D2-4AD7-A104-70CE-1422DCC3F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951" y="1202433"/>
            <a:ext cx="5630045" cy="41409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66" name="그룹 186"/>
          <p:cNvGrpSpPr/>
          <p:nvPr/>
        </p:nvGrpSpPr>
        <p:grpSpPr>
          <a:xfrm>
            <a:off x="4349751" y="5617452"/>
            <a:ext cx="5612130" cy="864235"/>
            <a:chOff x="3763010" y="5809615"/>
            <a:chExt cx="5612130" cy="864235"/>
          </a:xfrm>
        </p:grpSpPr>
        <p:sp>
          <p:nvSpPr>
            <p:cNvPr id="567" name="도형 183"/>
            <p:cNvSpPr>
              <a:spLocks/>
            </p:cNvSpPr>
            <p:nvPr/>
          </p:nvSpPr>
          <p:spPr>
            <a:xfrm>
              <a:off x="3763010" y="5809615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68" name="도형 184"/>
            <p:cNvSpPr>
              <a:spLocks/>
            </p:cNvSpPr>
            <p:nvPr/>
          </p:nvSpPr>
          <p:spPr>
            <a:xfrm>
              <a:off x="3763010" y="6073140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텍스트 상자 185"/>
            <p:cNvSpPr txBox="1">
              <a:spLocks/>
            </p:cNvSpPr>
            <p:nvPr/>
          </p:nvSpPr>
          <p:spPr>
            <a:xfrm>
              <a:off x="4783455" y="6019165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강좌 목록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ko-KR" sz="1800" b="1" dirty="0" err="1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메인화면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조회</a:t>
              </a:r>
              <a:endParaRPr lang="ko-KR" altLang="en-US" sz="1800" b="1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3EC0916-D7F4-436C-900C-0F4BC491582E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22" name="Google Shape;526;p30">
              <a:extLst>
                <a:ext uri="{FF2B5EF4-FFF2-40B4-BE49-F238E27FC236}">
                  <a16:creationId xmlns:a16="http://schemas.microsoft.com/office/drawing/2014/main" id="{82171034-2F83-401B-B9F9-0A323CF80F49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23" name="Google Shape;532;p30">
              <a:extLst>
                <a:ext uri="{FF2B5EF4-FFF2-40B4-BE49-F238E27FC236}">
                  <a16:creationId xmlns:a16="http://schemas.microsoft.com/office/drawing/2014/main" id="{9D0C2B21-EA9F-4042-B663-206B39983532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24" name="Google Shape;533;p30">
                <a:extLst>
                  <a:ext uri="{FF2B5EF4-FFF2-40B4-BE49-F238E27FC236}">
                    <a16:creationId xmlns:a16="http://schemas.microsoft.com/office/drawing/2014/main" id="{FAC064F8-AAE2-4A76-971F-B30AA03A8386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25" name="Google Shape;534;p30">
                <a:extLst>
                  <a:ext uri="{FF2B5EF4-FFF2-40B4-BE49-F238E27FC236}">
                    <a16:creationId xmlns:a16="http://schemas.microsoft.com/office/drawing/2014/main" id="{2E5EABA2-973F-4EEB-A3B6-A132B3FE9115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26" name="Google Shape;535;p30">
                <a:extLst>
                  <a:ext uri="{FF2B5EF4-FFF2-40B4-BE49-F238E27FC236}">
                    <a16:creationId xmlns:a16="http://schemas.microsoft.com/office/drawing/2014/main" id="{062B808F-9A1C-4733-9202-3DFE735DAC29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27" name="Google Shape;536;p30">
                <a:extLst>
                  <a:ext uri="{FF2B5EF4-FFF2-40B4-BE49-F238E27FC236}">
                    <a16:creationId xmlns:a16="http://schemas.microsoft.com/office/drawing/2014/main" id="{8D4E01A8-0891-4482-883C-B37E6148C793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28" name="Google Shape;537;p30">
                <a:extLst>
                  <a:ext uri="{FF2B5EF4-FFF2-40B4-BE49-F238E27FC236}">
                    <a16:creationId xmlns:a16="http://schemas.microsoft.com/office/drawing/2014/main" id="{09ECEFAA-3430-4A18-A15C-AA61E862E667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29" name="Google Shape;538;p30">
                <a:extLst>
                  <a:ext uri="{FF2B5EF4-FFF2-40B4-BE49-F238E27FC236}">
                    <a16:creationId xmlns:a16="http://schemas.microsoft.com/office/drawing/2014/main" id="{B907517F-1116-4781-90EF-F2B3B7AEDFF1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30" name="Google Shape;539;p30">
                <a:extLst>
                  <a:ext uri="{FF2B5EF4-FFF2-40B4-BE49-F238E27FC236}">
                    <a16:creationId xmlns:a16="http://schemas.microsoft.com/office/drawing/2014/main" id="{B0B4ED92-12E0-4A0F-8FD2-2460CB2D3BCF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710E05E-803C-8983-9D92-3F47A0BA8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58" y="1636278"/>
            <a:ext cx="10125295" cy="358544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3534410" y="5761990"/>
            <a:ext cx="561213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강좌 별 상세 정보 및 관리 버튼 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FBF3E3-09D5-41E7-B65E-5BDF5F2AA636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967A32F8-30A2-403D-87DA-B47DF9FA78ED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1BF40AC2-AA60-4ADF-BDDD-976D32035F1C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C9125B77-1C68-44C4-B7C3-673A7581A63D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29A2CEDC-E7C0-4A2F-B42F-A81CAB94EB21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43A2D336-0806-4379-A7B7-F234735508C8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C8F33710-6648-448A-AD55-BFAEF21A8D08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DCA48996-6FC0-44AC-842D-0771D108CBF7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33935A8-5DBF-43C4-B472-F68DC0BDC8E7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329C4A51-2E90-4FBC-9002-2E7E12A09462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8B18AE1-63AA-56CB-70C3-88BCABD70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813" y="1675765"/>
            <a:ext cx="7236977" cy="38717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3534410" y="5761990"/>
            <a:ext cx="561213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강좌 추가와 강좌 수정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5AF022-D8B0-4903-B64B-CF5C9E19A864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0" name="Google Shape;526;p30">
              <a:extLst>
                <a:ext uri="{FF2B5EF4-FFF2-40B4-BE49-F238E27FC236}">
                  <a16:creationId xmlns:a16="http://schemas.microsoft.com/office/drawing/2014/main" id="{816EEE39-3F85-4DBD-BA02-E23CED4387C8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1" name="Google Shape;532;p30">
              <a:extLst>
                <a:ext uri="{FF2B5EF4-FFF2-40B4-BE49-F238E27FC236}">
                  <a16:creationId xmlns:a16="http://schemas.microsoft.com/office/drawing/2014/main" id="{54A8A680-56DC-437D-815C-AD72FC5AEEE7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2" name="Google Shape;533;p30">
                <a:extLst>
                  <a:ext uri="{FF2B5EF4-FFF2-40B4-BE49-F238E27FC236}">
                    <a16:creationId xmlns:a16="http://schemas.microsoft.com/office/drawing/2014/main" id="{42C06057-4132-41AA-828E-67C857D8828B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3" name="Google Shape;534;p30">
                <a:extLst>
                  <a:ext uri="{FF2B5EF4-FFF2-40B4-BE49-F238E27FC236}">
                    <a16:creationId xmlns:a16="http://schemas.microsoft.com/office/drawing/2014/main" id="{BE62A771-4A55-4F69-8788-62443AF1B0FF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5;p30">
                <a:extLst>
                  <a:ext uri="{FF2B5EF4-FFF2-40B4-BE49-F238E27FC236}">
                    <a16:creationId xmlns:a16="http://schemas.microsoft.com/office/drawing/2014/main" id="{27C792F1-DE99-4B8C-A186-7B102AF26029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6;p30">
                <a:extLst>
                  <a:ext uri="{FF2B5EF4-FFF2-40B4-BE49-F238E27FC236}">
                    <a16:creationId xmlns:a16="http://schemas.microsoft.com/office/drawing/2014/main" id="{F6CE9A45-3032-4213-B6B8-71E67D43A437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7;p30">
                <a:extLst>
                  <a:ext uri="{FF2B5EF4-FFF2-40B4-BE49-F238E27FC236}">
                    <a16:creationId xmlns:a16="http://schemas.microsoft.com/office/drawing/2014/main" id="{4AA0EC58-2277-470D-A760-CC700636FC76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8;p30">
                <a:extLst>
                  <a:ext uri="{FF2B5EF4-FFF2-40B4-BE49-F238E27FC236}">
                    <a16:creationId xmlns:a16="http://schemas.microsoft.com/office/drawing/2014/main" id="{1694AB52-FE9A-4809-BEE9-5C749B7FCAE7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8" name="Google Shape;539;p30">
                <a:extLst>
                  <a:ext uri="{FF2B5EF4-FFF2-40B4-BE49-F238E27FC236}">
                    <a16:creationId xmlns:a16="http://schemas.microsoft.com/office/drawing/2014/main" id="{589F8DC4-51B6-49A6-B557-DA724A325F7A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7460FB4-8DC0-D6E2-3E25-77724B642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71" y="1577461"/>
            <a:ext cx="5949334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45B710-5A96-9B62-F8D8-31A05618D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984" y="1577461"/>
            <a:ext cx="5617894" cy="322670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3534410" y="5761990"/>
            <a:ext cx="561213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강좌 별 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커리큘럼 목록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D593429-302E-6205-7883-97A33F49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59" y="1378251"/>
            <a:ext cx="10490492" cy="433103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6990559" y="5767070"/>
            <a:ext cx="5804854" cy="864235"/>
            <a:chOff x="6163310" y="5752465"/>
            <a:chExt cx="5804854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6163310" y="5752465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6163310" y="6015990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7376479" y="5994885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교육 언어 관리</a:t>
              </a:r>
            </a:p>
          </p:txBody>
        </p:sp>
      </p:grpSp>
      <p:grpSp>
        <p:nvGrpSpPr>
          <p:cNvPr id="566" name="그룹 201"/>
          <p:cNvGrpSpPr/>
          <p:nvPr/>
        </p:nvGrpSpPr>
        <p:grpSpPr>
          <a:xfrm>
            <a:off x="807086" y="5767070"/>
            <a:ext cx="5612130" cy="864235"/>
            <a:chOff x="386715" y="5767070"/>
            <a:chExt cx="5612130" cy="864235"/>
          </a:xfrm>
        </p:grpSpPr>
        <p:sp>
          <p:nvSpPr>
            <p:cNvPr id="567" name="도형 198"/>
            <p:cNvSpPr>
              <a:spLocks/>
            </p:cNvSpPr>
            <p:nvPr/>
          </p:nvSpPr>
          <p:spPr>
            <a:xfrm>
              <a:off x="386715" y="576707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68" name="도형 199"/>
            <p:cNvSpPr>
              <a:spLocks/>
            </p:cNvSpPr>
            <p:nvPr/>
          </p:nvSpPr>
          <p:spPr>
            <a:xfrm>
              <a:off x="386715" y="603059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텍스트 상자 200"/>
            <p:cNvSpPr txBox="1">
              <a:spLocks/>
            </p:cNvSpPr>
            <p:nvPr/>
          </p:nvSpPr>
          <p:spPr>
            <a:xfrm>
              <a:off x="1407160" y="5976621"/>
              <a:ext cx="4591685" cy="50165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교육 도서 관리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C32D8A-5DBB-4E2E-9318-187011E70F81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5" name="Google Shape;526;p30">
              <a:extLst>
                <a:ext uri="{FF2B5EF4-FFF2-40B4-BE49-F238E27FC236}">
                  <a16:creationId xmlns:a16="http://schemas.microsoft.com/office/drawing/2014/main" id="{534D4573-E8E7-4DD1-BA8C-CC546213BF0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6" name="Google Shape;532;p30">
              <a:extLst>
                <a:ext uri="{FF2B5EF4-FFF2-40B4-BE49-F238E27FC236}">
                  <a16:creationId xmlns:a16="http://schemas.microsoft.com/office/drawing/2014/main" id="{D07371AC-57D0-4687-A977-4AF5626FFDF9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7" name="Google Shape;533;p30">
                <a:extLst>
                  <a:ext uri="{FF2B5EF4-FFF2-40B4-BE49-F238E27FC236}">
                    <a16:creationId xmlns:a16="http://schemas.microsoft.com/office/drawing/2014/main" id="{D8A07638-9220-4F99-B4C1-55C02CB14BC5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4;p30">
                <a:extLst>
                  <a:ext uri="{FF2B5EF4-FFF2-40B4-BE49-F238E27FC236}">
                    <a16:creationId xmlns:a16="http://schemas.microsoft.com/office/drawing/2014/main" id="{3FBDB473-B9C9-46EF-BF4C-6DD9FB62E13F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9" name="Google Shape;535;p30">
                <a:extLst>
                  <a:ext uri="{FF2B5EF4-FFF2-40B4-BE49-F238E27FC236}">
                    <a16:creationId xmlns:a16="http://schemas.microsoft.com/office/drawing/2014/main" id="{DBE5BA4C-3198-4098-9FDC-A3F39EAA5E72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20" name="Google Shape;536;p30">
                <a:extLst>
                  <a:ext uri="{FF2B5EF4-FFF2-40B4-BE49-F238E27FC236}">
                    <a16:creationId xmlns:a16="http://schemas.microsoft.com/office/drawing/2014/main" id="{A40AF55C-14B0-4628-AC9C-CD0FE43AD935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21" name="Google Shape;537;p30">
                <a:extLst>
                  <a:ext uri="{FF2B5EF4-FFF2-40B4-BE49-F238E27FC236}">
                    <a16:creationId xmlns:a16="http://schemas.microsoft.com/office/drawing/2014/main" id="{CD8D9BA9-7F36-4FE6-A363-E6EF59273FD3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22" name="Google Shape;538;p30">
                <a:extLst>
                  <a:ext uri="{FF2B5EF4-FFF2-40B4-BE49-F238E27FC236}">
                    <a16:creationId xmlns:a16="http://schemas.microsoft.com/office/drawing/2014/main" id="{970AB937-6568-48C7-8790-71A6A7296888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23" name="Google Shape;539;p30">
                <a:extLst>
                  <a:ext uri="{FF2B5EF4-FFF2-40B4-BE49-F238E27FC236}">
                    <a16:creationId xmlns:a16="http://schemas.microsoft.com/office/drawing/2014/main" id="{88A2BDC4-1A13-4E4D-B2BF-665ACEBDEEF9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05B4360-19F0-4FD1-0B67-DCE817AD6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1" y="2088529"/>
            <a:ext cx="6357565" cy="34540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CEAA0C-29AA-F23A-A820-514BF3EE2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524" y="2007393"/>
            <a:ext cx="5670889" cy="284321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431940" y="599376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강좌 별 커리큘럼 상세보기 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교육 도서 출력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78EED30-7033-FE11-EA5C-69F626349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855" y="765175"/>
            <a:ext cx="6299495" cy="52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29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6191569" y="5767069"/>
            <a:ext cx="5612130" cy="864235"/>
            <a:chOff x="6163310" y="5752465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6163310" y="5752465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6163310" y="6015990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7183755" y="5962015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강좌 별 커리큘럼 수정</a:t>
              </a:r>
            </a:p>
          </p:txBody>
        </p:sp>
      </p:grpSp>
      <p:grpSp>
        <p:nvGrpSpPr>
          <p:cNvPr id="566" name="그룹 201"/>
          <p:cNvGrpSpPr/>
          <p:nvPr/>
        </p:nvGrpSpPr>
        <p:grpSpPr>
          <a:xfrm>
            <a:off x="386715" y="5767070"/>
            <a:ext cx="5599748" cy="864235"/>
            <a:chOff x="386715" y="5767070"/>
            <a:chExt cx="5599748" cy="864235"/>
          </a:xfrm>
        </p:grpSpPr>
        <p:sp>
          <p:nvSpPr>
            <p:cNvPr id="567" name="도형 198"/>
            <p:cNvSpPr>
              <a:spLocks/>
            </p:cNvSpPr>
            <p:nvPr/>
          </p:nvSpPr>
          <p:spPr>
            <a:xfrm>
              <a:off x="386715" y="576707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68" name="도형 199"/>
            <p:cNvSpPr>
              <a:spLocks/>
            </p:cNvSpPr>
            <p:nvPr/>
          </p:nvSpPr>
          <p:spPr>
            <a:xfrm>
              <a:off x="386715" y="603059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텍스트 상자 200"/>
            <p:cNvSpPr txBox="1">
              <a:spLocks/>
            </p:cNvSpPr>
            <p:nvPr/>
          </p:nvSpPr>
          <p:spPr>
            <a:xfrm>
              <a:off x="1394778" y="6030594"/>
              <a:ext cx="4591685" cy="50165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강좌 별 커리큘럼 추가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C32D8A-5DBB-4E2E-9318-187011E70F81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5" name="Google Shape;526;p30">
              <a:extLst>
                <a:ext uri="{FF2B5EF4-FFF2-40B4-BE49-F238E27FC236}">
                  <a16:creationId xmlns:a16="http://schemas.microsoft.com/office/drawing/2014/main" id="{534D4573-E8E7-4DD1-BA8C-CC546213BF0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6" name="Google Shape;532;p30">
              <a:extLst>
                <a:ext uri="{FF2B5EF4-FFF2-40B4-BE49-F238E27FC236}">
                  <a16:creationId xmlns:a16="http://schemas.microsoft.com/office/drawing/2014/main" id="{D07371AC-57D0-4687-A977-4AF5626FFDF9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7" name="Google Shape;533;p30">
                <a:extLst>
                  <a:ext uri="{FF2B5EF4-FFF2-40B4-BE49-F238E27FC236}">
                    <a16:creationId xmlns:a16="http://schemas.microsoft.com/office/drawing/2014/main" id="{D8A07638-9220-4F99-B4C1-55C02CB14BC5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4;p30">
                <a:extLst>
                  <a:ext uri="{FF2B5EF4-FFF2-40B4-BE49-F238E27FC236}">
                    <a16:creationId xmlns:a16="http://schemas.microsoft.com/office/drawing/2014/main" id="{3FBDB473-B9C9-46EF-BF4C-6DD9FB62E13F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9" name="Google Shape;535;p30">
                <a:extLst>
                  <a:ext uri="{FF2B5EF4-FFF2-40B4-BE49-F238E27FC236}">
                    <a16:creationId xmlns:a16="http://schemas.microsoft.com/office/drawing/2014/main" id="{DBE5BA4C-3198-4098-9FDC-A3F39EAA5E72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20" name="Google Shape;536;p30">
                <a:extLst>
                  <a:ext uri="{FF2B5EF4-FFF2-40B4-BE49-F238E27FC236}">
                    <a16:creationId xmlns:a16="http://schemas.microsoft.com/office/drawing/2014/main" id="{A40AF55C-14B0-4628-AC9C-CD0FE43AD935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21" name="Google Shape;537;p30">
                <a:extLst>
                  <a:ext uri="{FF2B5EF4-FFF2-40B4-BE49-F238E27FC236}">
                    <a16:creationId xmlns:a16="http://schemas.microsoft.com/office/drawing/2014/main" id="{CD8D9BA9-7F36-4FE6-A363-E6EF59273FD3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22" name="Google Shape;538;p30">
                <a:extLst>
                  <a:ext uri="{FF2B5EF4-FFF2-40B4-BE49-F238E27FC236}">
                    <a16:creationId xmlns:a16="http://schemas.microsoft.com/office/drawing/2014/main" id="{970AB937-6568-48C7-8790-71A6A7296888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23" name="Google Shape;539;p30">
                <a:extLst>
                  <a:ext uri="{FF2B5EF4-FFF2-40B4-BE49-F238E27FC236}">
                    <a16:creationId xmlns:a16="http://schemas.microsoft.com/office/drawing/2014/main" id="{88A2BDC4-1A13-4E4D-B2BF-665ACEBDEEF9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8C7CC52-67DA-23C1-6EF1-E0D5CB6BF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" y="1412240"/>
            <a:ext cx="5107851" cy="41636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151C54-CCE3-3EBF-90CF-7D5CEC058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657" y="708417"/>
            <a:ext cx="5642122" cy="49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71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431940" y="599376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강좌 별 학생 만족도 설문조사 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A93609C-DB0D-694B-6933-3D5B27100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9" y="1535239"/>
            <a:ext cx="6987227" cy="3958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78F6D4-D069-0196-E25D-19D490983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204" y="2957698"/>
            <a:ext cx="5621353" cy="14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58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431940" y="599376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강좌 별 만족도 설문 조사 질문 추가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C401A97-44CE-E712-FF49-EAC954A04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219" y="1883410"/>
            <a:ext cx="97059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13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0" y="-42545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471805" y="765175"/>
            <a:ext cx="3694430" cy="64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프로젝트 개요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935990" y="2597150"/>
            <a:ext cx="5544709" cy="391096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0650" tIns="70650" rIns="70650" bIns="44850" anchor="t" anchorCtr="0">
            <a:noAutofit/>
          </a:bodyPr>
          <a:lstStyle/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lang="en-US" sz="883" b="0" i="0" u="none" strike="noStrike" cap="none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lang="en-US" sz="883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endParaRPr lang="en-US" sz="883" b="0" i="0" u="none" strike="noStrike" cap="none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84095" marR="0" lvl="0" indent="-28024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883"/>
              <a:buFont typeface="Arial"/>
              <a:buNone/>
            </a:pPr>
            <a:r>
              <a:rPr lang="en-US" altLang="ko-KR" sz="1800" b="1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LMS</a:t>
            </a:r>
            <a:r>
              <a:rPr lang="en-US" altLang="ko-KR" sz="18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엘엠에스</a:t>
            </a:r>
            <a:r>
              <a:rPr lang="en-US" altLang="ko-KR" sz="18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란 </a:t>
            </a:r>
            <a:r>
              <a:rPr lang="en-US" altLang="ko-KR" sz="18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"Learning Management System"</a:t>
            </a:r>
            <a:r>
              <a:rPr lang="ko-KR" altLang="en-US" sz="18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약자로서</a:t>
            </a:r>
            <a:r>
              <a:rPr lang="en-US" altLang="ko-KR" sz="18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인터넷 등 온라인 방식으로 교육을 진행하고 학생들의 성적을 관리해 주는 학습관리시스템이다</a:t>
            </a:r>
            <a:r>
              <a:rPr lang="en-US" altLang="ko-KR" sz="1800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sz="18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887730" y="2174240"/>
            <a:ext cx="2165350" cy="31940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LMS 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Arial"/>
              </a:rPr>
              <a:t>란</a:t>
            </a:r>
            <a:r>
              <a:rPr lang="en-US" altLang="ko-KR" sz="20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Arial"/>
              </a:rPr>
              <a:t>?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Arial"/>
              </a:rPr>
              <a:t> 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887730" y="2729865"/>
            <a:ext cx="4671060" cy="391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200000"/>
              </a:lnSpc>
              <a:buClr>
                <a:srgbClr val="FF0000"/>
              </a:buClr>
              <a:buSzPts val="1700"/>
            </a:pPr>
            <a:r>
              <a:rPr lang="en-US" altLang="ko-KR" sz="17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5" name="Google Shape;145;p15"/>
          <p:cNvGrpSpPr/>
          <p:nvPr/>
        </p:nvGrpSpPr>
        <p:grpSpPr>
          <a:xfrm rot="5400000">
            <a:off x="8020685" y="-3693795"/>
            <a:ext cx="370205" cy="7969250"/>
            <a:chOff x="8020685" y="-3693795"/>
            <a:chExt cx="370205" cy="7969250"/>
          </a:xfrm>
        </p:grpSpPr>
        <p:sp>
          <p:nvSpPr>
            <p:cNvPr id="146" name="Google Shape;146;p15"/>
            <p:cNvSpPr>
              <a:spLocks/>
            </p:cNvSpPr>
            <p:nvPr/>
          </p:nvSpPr>
          <p:spPr>
            <a:xfrm rot="-5400000" flipH="1">
              <a:off x="7773670" y="3329940"/>
              <a:ext cx="863600" cy="567690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1"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00"/>
            </a:gradFill>
            <a:ln w="25400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5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5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Google Shape;147;p15"/>
            <p:cNvSpPr>
              <a:spLocks/>
            </p:cNvSpPr>
            <p:nvPr/>
          </p:nvSpPr>
          <p:spPr>
            <a:xfrm rot="-5400000" flipH="1">
              <a:off x="7773035" y="2228215"/>
              <a:ext cx="866140" cy="5676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500" b="0" i="0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참여인원</a:t>
              </a:r>
              <a:endParaRPr lang="ko-KR" altLang="en-US" sz="1500" b="0" i="0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Google Shape;148;p15"/>
            <p:cNvSpPr>
              <a:spLocks/>
            </p:cNvSpPr>
            <p:nvPr/>
          </p:nvSpPr>
          <p:spPr>
            <a:xfrm rot="-5400000" flipH="1">
              <a:off x="7773670" y="1126490"/>
              <a:ext cx="863600" cy="5676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500" b="0" i="0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일정</a:t>
              </a:r>
              <a:endParaRPr lang="ko-KR" altLang="en-US" sz="1500" b="0" i="0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Google Shape;149;p15"/>
            <p:cNvSpPr>
              <a:spLocks/>
            </p:cNvSpPr>
            <p:nvPr/>
          </p:nvSpPr>
          <p:spPr>
            <a:xfrm rot="-5400000" flipH="1">
              <a:off x="7773670" y="50165"/>
              <a:ext cx="863600" cy="5676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500" b="0" i="0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</a:t>
              </a:r>
              <a:endParaRPr lang="ko-KR" altLang="en-US" sz="1500" b="0" i="0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Google Shape;150;p15"/>
            <p:cNvSpPr>
              <a:spLocks/>
            </p:cNvSpPr>
            <p:nvPr/>
          </p:nvSpPr>
          <p:spPr>
            <a:xfrm rot="-5400000" flipH="1">
              <a:off x="7772400" y="-1006475"/>
              <a:ext cx="866775" cy="5676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500" b="0" i="0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제안/내용</a:t>
              </a:r>
              <a:endParaRPr lang="ko-KR" altLang="en-US" sz="1500" b="0" i="0" strike="noStrike" cap="none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1" name="Google Shape;151;p15"/>
            <p:cNvSpPr>
              <a:spLocks/>
            </p:cNvSpPr>
            <p:nvPr/>
          </p:nvSpPr>
          <p:spPr>
            <a:xfrm rot="-5400000" flipH="1">
              <a:off x="7773670" y="-2178685"/>
              <a:ext cx="863600" cy="5676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500" b="0" i="0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구현화면</a:t>
              </a:r>
              <a:endParaRPr lang="ko-KR" altLang="en-US" sz="1500" b="0" i="0" strike="noStrike" cap="none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2" name="Google Shape;152;p15"/>
            <p:cNvSpPr>
              <a:spLocks/>
            </p:cNvSpPr>
            <p:nvPr/>
          </p:nvSpPr>
          <p:spPr>
            <a:xfrm rot="-5400000" flipH="1">
              <a:off x="7773670" y="-3315335"/>
              <a:ext cx="863600" cy="5676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500" b="0" i="0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소감</a:t>
              </a:r>
              <a:endParaRPr lang="ko-KR" altLang="en-US" sz="1500" b="0" i="0" strike="noStrike" cap="none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3" name="Google Shape;153;p15"/>
          <p:cNvSpPr txBox="1">
            <a:spLocks/>
          </p:cNvSpPr>
          <p:nvPr/>
        </p:nvSpPr>
        <p:spPr>
          <a:xfrm>
            <a:off x="551180" y="1485900"/>
            <a:ext cx="10257790" cy="3060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dk2"/>
                </a:solidFill>
                <a:latin typeface="Abadi" panose="020B0604020202020204" pitchFamily="34" charset="0"/>
                <a:ea typeface="나눔스퀘어OTF Bold" charset="0"/>
              </a:rPr>
              <a:t>IT </a:t>
            </a:r>
            <a:r>
              <a:rPr lang="ko-KR" altLang="en-US" sz="2000" dirty="0">
                <a:solidFill>
                  <a:schemeClr val="dk2"/>
                </a:solidFill>
                <a:latin typeface="Abadi" panose="020B0604020202020204" pitchFamily="34" charset="0"/>
                <a:ea typeface="나눔스퀘어OTF Bold" charset="0"/>
              </a:rPr>
              <a:t>분야 교육 웹 프로그램 </a:t>
            </a:r>
            <a:r>
              <a:rPr lang="en-US" altLang="ko-KR" sz="2000" dirty="0">
                <a:solidFill>
                  <a:schemeClr val="dk2"/>
                </a:solidFill>
                <a:latin typeface="Abadi" panose="020B0604020202020204" pitchFamily="34" charset="0"/>
                <a:ea typeface="나눔스퀘어OTF Bold" charset="0"/>
              </a:rPr>
              <a:t>LMS</a:t>
            </a:r>
            <a:endParaRPr lang="ko-KR" altLang="en-US" sz="2000" dirty="0">
              <a:solidFill>
                <a:schemeClr val="dk2"/>
              </a:solidFill>
              <a:latin typeface="Abadi" panose="020B0604020202020204" pitchFamily="34" charset="0"/>
              <a:ea typeface="나눔스퀘어OTF Bold" charset="0"/>
            </a:endParaRPr>
          </a:p>
        </p:txBody>
      </p:sp>
      <p:grpSp>
        <p:nvGrpSpPr>
          <p:cNvPr id="197" name="그룹 93"/>
          <p:cNvGrpSpPr/>
          <p:nvPr/>
        </p:nvGrpSpPr>
        <p:grpSpPr>
          <a:xfrm>
            <a:off x="7125970" y="2118995"/>
            <a:ext cx="1287145" cy="1217295"/>
            <a:chOff x="7125970" y="2118995"/>
            <a:chExt cx="1287145" cy="1217295"/>
          </a:xfrm>
        </p:grpSpPr>
        <p:sp>
          <p:nvSpPr>
            <p:cNvPr id="198" name="도형 90"/>
            <p:cNvSpPr>
              <a:spLocks/>
            </p:cNvSpPr>
            <p:nvPr/>
          </p:nvSpPr>
          <p:spPr>
            <a:xfrm>
              <a:off x="7170420" y="2118995"/>
              <a:ext cx="1195070" cy="121729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accent2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199" name="도형 91"/>
            <p:cNvSpPr>
              <a:spLocks/>
            </p:cNvSpPr>
            <p:nvPr/>
          </p:nvSpPr>
          <p:spPr>
            <a:xfrm>
              <a:off x="7408545" y="2336165"/>
              <a:ext cx="826770" cy="2832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latinLnBrk="0">
                <a:defRPr/>
              </a:pPr>
              <a:r>
                <a:rPr lang="en-US" altLang="ko-KR" sz="1600" spc="-13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point.1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0" name="도형 92"/>
            <p:cNvSpPr>
              <a:spLocks/>
            </p:cNvSpPr>
            <p:nvPr/>
          </p:nvSpPr>
          <p:spPr>
            <a:xfrm>
              <a:off x="7125970" y="2723515"/>
              <a:ext cx="1287145" cy="3854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 등록</a:t>
              </a:r>
            </a:p>
          </p:txBody>
        </p:sp>
      </p:grpSp>
      <p:cxnSp>
        <p:nvCxnSpPr>
          <p:cNvPr id="201" name="도형 94"/>
          <p:cNvCxnSpPr/>
          <p:nvPr/>
        </p:nvCxnSpPr>
        <p:spPr>
          <a:xfrm>
            <a:off x="7359650" y="2661920"/>
            <a:ext cx="824865" cy="1270"/>
          </a:xfrm>
          <a:prstGeom prst="straightConnector1">
            <a:avLst/>
          </a:prstGeom>
          <a:noFill/>
          <a:ln w="9525" cap="flat" cmpd="sng">
            <a:solidFill>
              <a:srgbClr val="262626">
                <a:alpha val="100000"/>
              </a:srgbClr>
            </a:solidFill>
            <a:prstDash val="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그룹 108"/>
          <p:cNvGrpSpPr/>
          <p:nvPr/>
        </p:nvGrpSpPr>
        <p:grpSpPr>
          <a:xfrm>
            <a:off x="9816465" y="2107565"/>
            <a:ext cx="1287145" cy="1217295"/>
            <a:chOff x="9816465" y="2107565"/>
            <a:chExt cx="1287145" cy="1217295"/>
          </a:xfrm>
        </p:grpSpPr>
        <p:grpSp>
          <p:nvGrpSpPr>
            <p:cNvPr id="203" name="그룹 99"/>
            <p:cNvGrpSpPr/>
            <p:nvPr/>
          </p:nvGrpSpPr>
          <p:grpSpPr>
            <a:xfrm>
              <a:off x="9816465" y="2107565"/>
              <a:ext cx="1287145" cy="1217295"/>
              <a:chOff x="9816465" y="2107565"/>
              <a:chExt cx="1287145" cy="1217295"/>
            </a:xfrm>
          </p:grpSpPr>
          <p:sp>
            <p:nvSpPr>
              <p:cNvPr id="204" name="도형 96"/>
              <p:cNvSpPr>
                <a:spLocks/>
              </p:cNvSpPr>
              <p:nvPr/>
            </p:nvSpPr>
            <p:spPr>
              <a:xfrm>
                <a:off x="9860915" y="2107565"/>
                <a:ext cx="1195070" cy="1217295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i="0" strike="noStrike" cap="none">
                  <a:solidFill>
                    <a:schemeClr val="lt1"/>
                  </a:solidFill>
                  <a:latin typeface="Malgun Gothic" charset="0"/>
                  <a:ea typeface="Malgun Gothic" charset="0"/>
                  <a:cs typeface="Malgun Gothic" charset="0"/>
                </a:endParaRPr>
              </a:p>
            </p:txBody>
          </p:sp>
          <p:sp>
            <p:nvSpPr>
              <p:cNvPr id="205" name="도형 97"/>
              <p:cNvSpPr>
                <a:spLocks/>
              </p:cNvSpPr>
              <p:nvPr/>
            </p:nvSpPr>
            <p:spPr>
              <a:xfrm>
                <a:off x="10099040" y="2324735"/>
                <a:ext cx="826770" cy="28321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defRPr/>
                </a:pPr>
                <a:r>
                  <a:rPr lang="en-US" altLang="ko-KR" sz="1600" spc="-13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point.</a:t>
                </a:r>
                <a:r>
                  <a:rPr lang="ko-KR" altLang="ko-KR" sz="1600" spc="-13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06" name="도형 98"/>
              <p:cNvSpPr>
                <a:spLocks/>
              </p:cNvSpPr>
              <p:nvPr/>
            </p:nvSpPr>
            <p:spPr>
              <a:xfrm>
                <a:off x="9816465" y="2712085"/>
                <a:ext cx="1287145" cy="38544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ctr" rtl="0" latinLnBrk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dirty="0">
                    <a:solidFill>
                      <a:srgbClr val="595959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강좌 관리</a:t>
                </a:r>
              </a:p>
            </p:txBody>
          </p:sp>
        </p:grpSp>
        <p:cxnSp>
          <p:nvCxnSpPr>
            <p:cNvPr id="207" name="도형 100"/>
            <p:cNvCxnSpPr/>
            <p:nvPr/>
          </p:nvCxnSpPr>
          <p:spPr>
            <a:xfrm>
              <a:off x="10050145" y="2650490"/>
              <a:ext cx="824865" cy="1270"/>
            </a:xfrm>
            <a:prstGeom prst="straightConnector1">
              <a:avLst/>
            </a:prstGeom>
            <a:noFill/>
            <a:ln w="9525" cap="flat" cmpd="sng">
              <a:solidFill>
                <a:srgbClr val="262626">
                  <a:alpha val="100000"/>
                </a:srgbClr>
              </a:solidFill>
              <a:prstDash val="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그룹 107"/>
          <p:cNvGrpSpPr/>
          <p:nvPr/>
        </p:nvGrpSpPr>
        <p:grpSpPr>
          <a:xfrm>
            <a:off x="9832975" y="5266690"/>
            <a:ext cx="1287145" cy="1217295"/>
            <a:chOff x="9832975" y="5266690"/>
            <a:chExt cx="1287145" cy="1217295"/>
          </a:xfrm>
        </p:grpSpPr>
        <p:grpSp>
          <p:nvGrpSpPr>
            <p:cNvPr id="209" name="그룹 105"/>
            <p:cNvGrpSpPr/>
            <p:nvPr/>
          </p:nvGrpSpPr>
          <p:grpSpPr>
            <a:xfrm>
              <a:off x="9832975" y="5266690"/>
              <a:ext cx="1287145" cy="1217295"/>
              <a:chOff x="9832975" y="5266690"/>
              <a:chExt cx="1287145" cy="1217295"/>
            </a:xfrm>
          </p:grpSpPr>
          <p:sp>
            <p:nvSpPr>
              <p:cNvPr id="210" name="도형 102"/>
              <p:cNvSpPr>
                <a:spLocks/>
              </p:cNvSpPr>
              <p:nvPr/>
            </p:nvSpPr>
            <p:spPr>
              <a:xfrm>
                <a:off x="9877425" y="5266690"/>
                <a:ext cx="1195070" cy="1217295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i="0" strike="noStrike" cap="none">
                  <a:solidFill>
                    <a:schemeClr val="lt1"/>
                  </a:solidFill>
                  <a:latin typeface="Malgun Gothic" charset="0"/>
                  <a:ea typeface="Malgun Gothic" charset="0"/>
                  <a:cs typeface="Malgun Gothic" charset="0"/>
                </a:endParaRPr>
              </a:p>
            </p:txBody>
          </p:sp>
          <p:sp>
            <p:nvSpPr>
              <p:cNvPr id="211" name="도형 103"/>
              <p:cNvSpPr>
                <a:spLocks/>
              </p:cNvSpPr>
              <p:nvPr/>
            </p:nvSpPr>
            <p:spPr>
              <a:xfrm>
                <a:off x="10115550" y="5483860"/>
                <a:ext cx="826770" cy="28321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defRPr/>
                </a:pPr>
                <a:r>
                  <a:rPr lang="en-US" altLang="ko-KR" sz="1600" spc="-13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point.</a:t>
                </a:r>
                <a:r>
                  <a:rPr lang="ko-KR" altLang="ko-KR" sz="1600" spc="-13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</a:t>
                </a:r>
                <a:endPara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2" name="도형 104"/>
              <p:cNvSpPr>
                <a:spLocks/>
              </p:cNvSpPr>
              <p:nvPr/>
            </p:nvSpPr>
            <p:spPr>
              <a:xfrm>
                <a:off x="9832975" y="5871210"/>
                <a:ext cx="1287145" cy="38544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ctr" rtl="0" latinLnBrk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dirty="0">
                    <a:solidFill>
                      <a:srgbClr val="595959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통계</a:t>
                </a:r>
              </a:p>
            </p:txBody>
          </p:sp>
        </p:grpSp>
        <p:cxnSp>
          <p:nvCxnSpPr>
            <p:cNvPr id="213" name="도형 106"/>
            <p:cNvCxnSpPr/>
            <p:nvPr/>
          </p:nvCxnSpPr>
          <p:spPr>
            <a:xfrm>
              <a:off x="10066655" y="5809615"/>
              <a:ext cx="824865" cy="1270"/>
            </a:xfrm>
            <a:prstGeom prst="straightConnector1">
              <a:avLst/>
            </a:prstGeom>
            <a:noFill/>
            <a:ln w="9525" cap="flat" cmpd="sng">
              <a:solidFill>
                <a:srgbClr val="262626">
                  <a:alpha val="100000"/>
                </a:srgbClr>
              </a:solidFill>
              <a:prstDash val="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그룹 115"/>
          <p:cNvGrpSpPr/>
          <p:nvPr/>
        </p:nvGrpSpPr>
        <p:grpSpPr>
          <a:xfrm>
            <a:off x="9810750" y="3696970"/>
            <a:ext cx="1287145" cy="1217295"/>
            <a:chOff x="9810750" y="3696970"/>
            <a:chExt cx="1287145" cy="1217295"/>
          </a:xfrm>
        </p:grpSpPr>
        <p:grpSp>
          <p:nvGrpSpPr>
            <p:cNvPr id="218" name="그룹 113"/>
            <p:cNvGrpSpPr/>
            <p:nvPr/>
          </p:nvGrpSpPr>
          <p:grpSpPr>
            <a:xfrm>
              <a:off x="9810750" y="3696970"/>
              <a:ext cx="1287145" cy="1217295"/>
              <a:chOff x="9810750" y="3696970"/>
              <a:chExt cx="1287145" cy="1217295"/>
            </a:xfrm>
          </p:grpSpPr>
          <p:sp>
            <p:nvSpPr>
              <p:cNvPr id="219" name="도형 110"/>
              <p:cNvSpPr>
                <a:spLocks/>
              </p:cNvSpPr>
              <p:nvPr/>
            </p:nvSpPr>
            <p:spPr>
              <a:xfrm>
                <a:off x="9855200" y="3696970"/>
                <a:ext cx="1195070" cy="1217295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i="0" strike="noStrike" cap="none">
                  <a:solidFill>
                    <a:schemeClr val="lt1"/>
                  </a:solidFill>
                  <a:latin typeface="Malgun Gothic" charset="0"/>
                  <a:ea typeface="Malgun Gothic" charset="0"/>
                  <a:cs typeface="Malgun Gothic" charset="0"/>
                </a:endParaRPr>
              </a:p>
            </p:txBody>
          </p:sp>
          <p:sp>
            <p:nvSpPr>
              <p:cNvPr id="220" name="도형 111"/>
              <p:cNvSpPr>
                <a:spLocks/>
              </p:cNvSpPr>
              <p:nvPr/>
            </p:nvSpPr>
            <p:spPr>
              <a:xfrm>
                <a:off x="10093325" y="3914775"/>
                <a:ext cx="826770" cy="33909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defRPr/>
                </a:pPr>
                <a:r>
                  <a:rPr lang="en-US" altLang="ko-KR" sz="1600" spc="-13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point.4</a:t>
                </a:r>
                <a:endPara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1" name="도형 112"/>
              <p:cNvSpPr>
                <a:spLocks/>
              </p:cNvSpPr>
              <p:nvPr/>
            </p:nvSpPr>
            <p:spPr>
              <a:xfrm>
                <a:off x="9810750" y="4302125"/>
                <a:ext cx="1287145" cy="38544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ctr" rtl="0" latinLnBrk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 dirty="0">
                    <a:solidFill>
                      <a:srgbClr val="595959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성적 처리</a:t>
                </a:r>
              </a:p>
            </p:txBody>
          </p:sp>
        </p:grpSp>
        <p:cxnSp>
          <p:nvCxnSpPr>
            <p:cNvPr id="222" name="도형 114"/>
            <p:cNvCxnSpPr/>
            <p:nvPr/>
          </p:nvCxnSpPr>
          <p:spPr>
            <a:xfrm>
              <a:off x="10010775" y="4241165"/>
              <a:ext cx="824865" cy="1270"/>
            </a:xfrm>
            <a:prstGeom prst="straightConnector1">
              <a:avLst/>
            </a:prstGeom>
            <a:noFill/>
            <a:ln w="9525" cap="flat" cmpd="sng">
              <a:solidFill>
                <a:srgbClr val="262626">
                  <a:alpha val="100000"/>
                </a:srgbClr>
              </a:solidFill>
              <a:prstDash val="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0" name="그룹 123"/>
          <p:cNvGrpSpPr/>
          <p:nvPr/>
        </p:nvGrpSpPr>
        <p:grpSpPr>
          <a:xfrm>
            <a:off x="7139940" y="5250180"/>
            <a:ext cx="1287145" cy="1217295"/>
            <a:chOff x="7139940" y="5250180"/>
            <a:chExt cx="1287145" cy="1217295"/>
          </a:xfrm>
        </p:grpSpPr>
        <p:grpSp>
          <p:nvGrpSpPr>
            <p:cNvPr id="225" name="그룹 121"/>
            <p:cNvGrpSpPr/>
            <p:nvPr/>
          </p:nvGrpSpPr>
          <p:grpSpPr>
            <a:xfrm>
              <a:off x="7139940" y="5250180"/>
              <a:ext cx="1287145" cy="1217295"/>
              <a:chOff x="7139940" y="5250180"/>
              <a:chExt cx="1287145" cy="1217295"/>
            </a:xfrm>
          </p:grpSpPr>
          <p:sp>
            <p:nvSpPr>
              <p:cNvPr id="226" name="도형 118"/>
              <p:cNvSpPr>
                <a:spLocks/>
              </p:cNvSpPr>
              <p:nvPr/>
            </p:nvSpPr>
            <p:spPr>
              <a:xfrm>
                <a:off x="7184390" y="5250180"/>
                <a:ext cx="1195070" cy="1217295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i="0" strike="noStrike" cap="none">
                  <a:solidFill>
                    <a:schemeClr val="lt1"/>
                  </a:solidFill>
                  <a:latin typeface="Malgun Gothic" charset="0"/>
                  <a:ea typeface="Malgun Gothic" charset="0"/>
                  <a:cs typeface="Malgun Gothic" charset="0"/>
                </a:endParaRPr>
              </a:p>
            </p:txBody>
          </p:sp>
          <p:sp>
            <p:nvSpPr>
              <p:cNvPr id="227" name="도형 119"/>
              <p:cNvSpPr>
                <a:spLocks/>
              </p:cNvSpPr>
              <p:nvPr/>
            </p:nvSpPr>
            <p:spPr>
              <a:xfrm>
                <a:off x="7422515" y="5467350"/>
                <a:ext cx="826770" cy="28321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defRPr/>
                </a:pPr>
                <a:r>
                  <a:rPr lang="en-US" altLang="ko-KR" sz="1600" spc="-13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point.</a:t>
                </a:r>
                <a:r>
                  <a:rPr lang="ko-KR" altLang="ko-KR" sz="1600" spc="-13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</a:t>
                </a:r>
                <a:endPara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8" name="도형 120"/>
              <p:cNvSpPr>
                <a:spLocks/>
              </p:cNvSpPr>
              <p:nvPr/>
            </p:nvSpPr>
            <p:spPr>
              <a:xfrm>
                <a:off x="7139940" y="5854700"/>
                <a:ext cx="1287145" cy="38544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ctr" rtl="0" latinLnBrk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dirty="0">
                    <a:solidFill>
                      <a:srgbClr val="595959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게시판</a:t>
                </a:r>
              </a:p>
            </p:txBody>
          </p:sp>
        </p:grpSp>
        <p:cxnSp>
          <p:nvCxnSpPr>
            <p:cNvPr id="229" name="도형 122"/>
            <p:cNvCxnSpPr/>
            <p:nvPr/>
          </p:nvCxnSpPr>
          <p:spPr>
            <a:xfrm>
              <a:off x="7373620" y="5793105"/>
              <a:ext cx="824865" cy="1270"/>
            </a:xfrm>
            <a:prstGeom prst="straightConnector1">
              <a:avLst/>
            </a:prstGeom>
            <a:noFill/>
            <a:ln w="9525" cap="flat" cmpd="sng">
              <a:solidFill>
                <a:srgbClr val="262626">
                  <a:alpha val="100000"/>
                </a:srgbClr>
              </a:solidFill>
              <a:prstDash val="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2" name="그룹 164"/>
          <p:cNvGrpSpPr/>
          <p:nvPr/>
        </p:nvGrpSpPr>
        <p:grpSpPr>
          <a:xfrm>
            <a:off x="7120255" y="3735070"/>
            <a:ext cx="1287145" cy="1217295"/>
            <a:chOff x="7120255" y="3735070"/>
            <a:chExt cx="1287145" cy="1217295"/>
          </a:xfrm>
        </p:grpSpPr>
        <p:grpSp>
          <p:nvGrpSpPr>
            <p:cNvPr id="233" name="그룹 162"/>
            <p:cNvGrpSpPr/>
            <p:nvPr/>
          </p:nvGrpSpPr>
          <p:grpSpPr>
            <a:xfrm>
              <a:off x="7120255" y="3735070"/>
              <a:ext cx="1287145" cy="1217295"/>
              <a:chOff x="7120255" y="3735070"/>
              <a:chExt cx="1287145" cy="1217295"/>
            </a:xfrm>
          </p:grpSpPr>
          <p:sp>
            <p:nvSpPr>
              <p:cNvPr id="234" name="도형 159"/>
              <p:cNvSpPr>
                <a:spLocks/>
              </p:cNvSpPr>
              <p:nvPr/>
            </p:nvSpPr>
            <p:spPr>
              <a:xfrm>
                <a:off x="7164705" y="3735070"/>
                <a:ext cx="1195070" cy="1217295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i="0" strike="noStrike" cap="none">
                  <a:solidFill>
                    <a:schemeClr val="lt1"/>
                  </a:solidFill>
                  <a:latin typeface="Malgun Gothic" charset="0"/>
                  <a:ea typeface="Malgun Gothic" charset="0"/>
                  <a:cs typeface="Malgun Gothic" charset="0"/>
                </a:endParaRPr>
              </a:p>
            </p:txBody>
          </p:sp>
          <p:sp>
            <p:nvSpPr>
              <p:cNvPr id="235" name="도형 160"/>
              <p:cNvSpPr>
                <a:spLocks/>
              </p:cNvSpPr>
              <p:nvPr/>
            </p:nvSpPr>
            <p:spPr>
              <a:xfrm>
                <a:off x="7402830" y="3952875"/>
                <a:ext cx="826770" cy="33909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latinLnBrk="0">
                  <a:defRPr/>
                </a:pPr>
                <a:r>
                  <a:rPr lang="en-US" altLang="ko-KR" sz="1600" spc="-13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point.3</a:t>
                </a:r>
                <a:endPara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6" name="도형 161"/>
              <p:cNvSpPr>
                <a:spLocks/>
              </p:cNvSpPr>
              <p:nvPr/>
            </p:nvSpPr>
            <p:spPr>
              <a:xfrm>
                <a:off x="7120255" y="4340225"/>
                <a:ext cx="1287145" cy="38544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ctr" rtl="0" latinLnBrk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dirty="0">
                    <a:solidFill>
                      <a:srgbClr val="595959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커리큘럼</a:t>
                </a:r>
              </a:p>
            </p:txBody>
          </p:sp>
        </p:grpSp>
        <p:cxnSp>
          <p:nvCxnSpPr>
            <p:cNvPr id="237" name="도형 163"/>
            <p:cNvCxnSpPr/>
            <p:nvPr/>
          </p:nvCxnSpPr>
          <p:spPr>
            <a:xfrm>
              <a:off x="7320915" y="4279265"/>
              <a:ext cx="824865" cy="1270"/>
            </a:xfrm>
            <a:prstGeom prst="straightConnector1">
              <a:avLst/>
            </a:prstGeom>
            <a:noFill/>
            <a:ln w="9525" cap="flat" cmpd="sng">
              <a:solidFill>
                <a:srgbClr val="262626">
                  <a:alpha val="100000"/>
                </a:srgbClr>
              </a:solidFill>
              <a:prstDash val="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431940" y="599376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강사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과제 게시판 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과제 목록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30F99B5-2659-D9AE-E993-082F6A61F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94" y="1671637"/>
            <a:ext cx="98012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86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431940" y="599376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강사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과제 게시판 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과제 추가 및 수정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34A84C0-8B33-D137-ECD5-20DB3EFDB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86" y="1471284"/>
            <a:ext cx="5686595" cy="34203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35EB10-B373-031C-BD19-A6540C0D0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061" y="1486178"/>
            <a:ext cx="5942787" cy="38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99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370457" y="6092825"/>
            <a:ext cx="9365821" cy="864235"/>
            <a:chOff x="3534410" y="5761990"/>
            <a:chExt cx="602220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4" y="5971540"/>
              <a:ext cx="5001756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강사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과제 게시판 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과제 정보 상세보기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과제 당 제출 현황 확인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B53438D-9D15-84E9-62A7-78B7386EE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4" y="1318562"/>
            <a:ext cx="5478970" cy="49387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F6BEF5-D441-F4DA-77D6-CE2813588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461" y="1412240"/>
            <a:ext cx="66579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38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370457" y="609282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강사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과제 게시판 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학생 제출 과제 확인 및 채점 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800" b="1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6AFBD67-C721-E1CF-8823-E3A9A832A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3021"/>
            <a:ext cx="6541440" cy="42119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FA55CC-9A02-DDEE-0D41-5BD8CD859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440" y="1328173"/>
            <a:ext cx="6159398" cy="26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08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431940" y="599376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강사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강의 영상 목록 및 추가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C76EBA5-05E9-4422-8501-A79277739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70" y="1390648"/>
            <a:ext cx="5164847" cy="47348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84ED6E-48CE-B900-B608-984FEB624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097" y="1390648"/>
            <a:ext cx="5743806" cy="22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18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431940" y="599376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강사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강좌 별 공지사항 목록 및 상세보기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FF0C972-26DB-9927-6E51-9785CAB2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80" y="1392765"/>
            <a:ext cx="6138000" cy="2442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1AD31F-C056-514B-4F01-97BDDF941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616" y="3295652"/>
            <a:ext cx="6397440" cy="244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93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431940" y="599376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강사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강좌 별 공지사항 추가 및 수정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EE9BA16-A148-AE1E-F0EB-8C55B6C04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51" y="1322708"/>
            <a:ext cx="5578794" cy="48028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5F39C3-6BB3-54E9-707B-3A8664E25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420" y="920980"/>
            <a:ext cx="5652179" cy="50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79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431940" y="599376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강사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강의 자료 목록 및 상세 보기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551BB1D-1F01-0A3F-6C6B-7165748F3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58" y="1412240"/>
            <a:ext cx="5563426" cy="47725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58262C-4CCF-C226-260B-914645D01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463" y="1412240"/>
            <a:ext cx="551111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61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431940" y="599376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강사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강의 자료 추가 및 수정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83C75F7-571A-599B-3E06-58760D54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97" y="1277369"/>
            <a:ext cx="5667324" cy="49223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DD2AA1-A753-F057-31DE-1AE48CF02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748" y="1252955"/>
            <a:ext cx="5516065" cy="46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50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431940" y="599376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학생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 목록 및 상세보기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F6FD3BC-BEE1-7E20-8A3C-F105FB05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17" y="1370008"/>
            <a:ext cx="5485301" cy="47242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635A49-C49C-8FEC-C2ED-71C280D91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691" y="809146"/>
            <a:ext cx="6044905" cy="52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6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/>
          <p:nvPr/>
        </p:nvSpPr>
        <p:spPr>
          <a:xfrm>
            <a:off x="0" y="-5080"/>
            <a:ext cx="12192000" cy="620395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488950" y="765175"/>
            <a:ext cx="4199255" cy="64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프로젝트 참여인원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5" name="Google Shape;195;p16"/>
          <p:cNvSpPr txBox="1"/>
          <p:nvPr/>
        </p:nvSpPr>
        <p:spPr>
          <a:xfrm>
            <a:off x="1018540" y="4264025"/>
            <a:ext cx="1657985" cy="3340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dirty="0" err="1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유희조</a:t>
            </a:r>
            <a:endParaRPr lang="ko-KR" altLang="en-US" sz="2000" dirty="0">
              <a:solidFill>
                <a:srgbClr val="26262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6" name="Google Shape;196;p16"/>
          <p:cNvCxnSpPr/>
          <p:nvPr/>
        </p:nvCxnSpPr>
        <p:spPr>
          <a:xfrm>
            <a:off x="1064260" y="4692650"/>
            <a:ext cx="92075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Google Shape;198;p16"/>
          <p:cNvSpPr txBox="1"/>
          <p:nvPr/>
        </p:nvSpPr>
        <p:spPr>
          <a:xfrm>
            <a:off x="4582795" y="4279160"/>
            <a:ext cx="1659890" cy="3340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박성준</a:t>
            </a:r>
          </a:p>
        </p:txBody>
      </p:sp>
      <p:cxnSp>
        <p:nvCxnSpPr>
          <p:cNvPr id="199" name="Google Shape;199;p16"/>
          <p:cNvCxnSpPr/>
          <p:nvPr/>
        </p:nvCxnSpPr>
        <p:spPr>
          <a:xfrm>
            <a:off x="4656455" y="4709795"/>
            <a:ext cx="91948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16"/>
          <p:cNvCxnSpPr/>
          <p:nvPr/>
        </p:nvCxnSpPr>
        <p:spPr>
          <a:xfrm>
            <a:off x="6993890" y="7091680"/>
            <a:ext cx="92075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텍스트 상자 89"/>
          <p:cNvSpPr txBox="1">
            <a:spLocks/>
          </p:cNvSpPr>
          <p:nvPr/>
        </p:nvSpPr>
        <p:spPr>
          <a:xfrm>
            <a:off x="8332282" y="4274820"/>
            <a:ext cx="1659890" cy="3340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원성현</a:t>
            </a:r>
          </a:p>
        </p:txBody>
      </p:sp>
      <p:cxnSp>
        <p:nvCxnSpPr>
          <p:cNvPr id="218" name="도형 90"/>
          <p:cNvCxnSpPr/>
          <p:nvPr/>
        </p:nvCxnSpPr>
        <p:spPr>
          <a:xfrm>
            <a:off x="8332282" y="4710430"/>
            <a:ext cx="920115" cy="635"/>
          </a:xfrm>
          <a:prstGeom prst="straightConnector1">
            <a:avLst/>
          </a:prstGeom>
          <a:noFill/>
          <a:ln w="12700" cap="flat" cmpd="sng">
            <a:solidFill>
              <a:srgbClr val="D8D8D8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텍스트 상자 91"/>
          <p:cNvSpPr txBox="1">
            <a:spLocks/>
          </p:cNvSpPr>
          <p:nvPr/>
        </p:nvSpPr>
        <p:spPr>
          <a:xfrm>
            <a:off x="8332282" y="4781549"/>
            <a:ext cx="3034030" cy="173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400" b="0" i="0" strike="noStrike" cap="none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담당업무 : 개발</a:t>
            </a:r>
            <a:endParaRPr lang="ko-KR" altLang="en-US" sz="1400" b="0" i="0" strike="noStrike" cap="none" dirty="0">
              <a:solidFill>
                <a:srgbClr val="262626"/>
              </a:solidFill>
              <a:latin typeface="Abadi" panose="020B0604020202020204" pitchFamily="34" charset="0"/>
              <a:ea typeface="나눔스퀘어OTF Bold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800" b="0" i="0" strike="noStrike" cap="none" dirty="0">
              <a:solidFill>
                <a:srgbClr val="262626"/>
              </a:solidFill>
              <a:latin typeface="Abadi" panose="020B0604020202020204" pitchFamily="34" charset="0"/>
              <a:ea typeface="나눔스퀘어OTF Bold" charset="0"/>
            </a:endParaRPr>
          </a:p>
          <a:p>
            <a:pPr marL="0" indent="0" latinLnBrk="0"/>
            <a:r>
              <a:rPr lang="ko-KR" sz="1400" b="0" i="0" strike="noStrike" cap="none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담당파트 :</a:t>
            </a:r>
            <a:r>
              <a:rPr 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 </a:t>
            </a:r>
            <a:r>
              <a:rPr lang="ko-KR" altLang="en-US" sz="1400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자유 게시판 관리</a:t>
            </a:r>
            <a:r>
              <a:rPr lang="en-US" altLang="ko-KR" sz="1400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 </a:t>
            </a:r>
            <a:r>
              <a:rPr lang="ko-KR" altLang="en-US" sz="1400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강좌 공지사항 관리</a:t>
            </a:r>
            <a:r>
              <a:rPr lang="en-US" altLang="ko-KR" sz="1400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 </a:t>
            </a:r>
            <a:r>
              <a:rPr lang="ko-KR" altLang="en-US" sz="1400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게시판 내 파일 업로드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및 삭제</a:t>
            </a:r>
            <a:r>
              <a:rPr lang="en-US" altLang="ko-KR" sz="1400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 , </a:t>
            </a:r>
            <a:r>
              <a:rPr lang="ko-KR" altLang="en-US" sz="1400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게시판 글 이미지 파일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 처리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게시판 글 작성 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summer note </a:t>
            </a:r>
            <a:r>
              <a:rPr lang="en-US" altLang="ko-KR" dirty="0" err="1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api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작업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 </a:t>
            </a:r>
            <a:endParaRPr lang="ko-KR" altLang="en-US" sz="1500" dirty="0">
              <a:solidFill>
                <a:srgbClr val="26262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3" name="Google Shape;207;p16">
            <a:extLst>
              <a:ext uri="{FF2B5EF4-FFF2-40B4-BE49-F238E27FC236}">
                <a16:creationId xmlns:a16="http://schemas.microsoft.com/office/drawing/2014/main" id="{827C464A-CBC1-4F55-8441-48811758F947}"/>
              </a:ext>
            </a:extLst>
          </p:cNvPr>
          <p:cNvGrpSpPr/>
          <p:nvPr/>
        </p:nvGrpSpPr>
        <p:grpSpPr>
          <a:xfrm rot="5400000">
            <a:off x="8029575" y="-3642360"/>
            <a:ext cx="370205" cy="7967980"/>
            <a:chOff x="8029575" y="-3642360"/>
            <a:chExt cx="370205" cy="7967980"/>
          </a:xfrm>
        </p:grpSpPr>
        <p:sp>
          <p:nvSpPr>
            <p:cNvPr id="34" name="Google Shape;208;p16">
              <a:extLst>
                <a:ext uri="{FF2B5EF4-FFF2-40B4-BE49-F238E27FC236}">
                  <a16:creationId xmlns:a16="http://schemas.microsoft.com/office/drawing/2014/main" id="{517D328F-1E52-43AA-91C6-A4CC6B63779F}"/>
                </a:ext>
              </a:extLst>
            </p:cNvPr>
            <p:cNvSpPr/>
            <p:nvPr/>
          </p:nvSpPr>
          <p:spPr>
            <a:xfrm rot="-5400000" flipH="1">
              <a:off x="7782560" y="3379470"/>
              <a:ext cx="86360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개요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209;p16">
              <a:extLst>
                <a:ext uri="{FF2B5EF4-FFF2-40B4-BE49-F238E27FC236}">
                  <a16:creationId xmlns:a16="http://schemas.microsoft.com/office/drawing/2014/main" id="{EA7BF63F-B908-4FEA-AF3E-CB0F31F74F02}"/>
                </a:ext>
              </a:extLst>
            </p:cNvPr>
            <p:cNvSpPr/>
            <p:nvPr/>
          </p:nvSpPr>
          <p:spPr>
            <a:xfrm rot="-5400000" flipH="1">
              <a:off x="7781925" y="2277745"/>
              <a:ext cx="865505" cy="56705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25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참여인원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210;p16">
              <a:extLst>
                <a:ext uri="{FF2B5EF4-FFF2-40B4-BE49-F238E27FC236}">
                  <a16:creationId xmlns:a16="http://schemas.microsoft.com/office/drawing/2014/main" id="{BA805485-CD27-4F93-AD26-6535CB10B5C0}"/>
                </a:ext>
              </a:extLst>
            </p:cNvPr>
            <p:cNvSpPr/>
            <p:nvPr/>
          </p:nvSpPr>
          <p:spPr>
            <a:xfrm rot="-5400000" flipH="1">
              <a:off x="7782560" y="1176655"/>
              <a:ext cx="86360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일정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211;p16">
              <a:extLst>
                <a:ext uri="{FF2B5EF4-FFF2-40B4-BE49-F238E27FC236}">
                  <a16:creationId xmlns:a16="http://schemas.microsoft.com/office/drawing/2014/main" id="{6450A3F0-2391-4BDE-9097-05077526074F}"/>
                </a:ext>
              </a:extLst>
            </p:cNvPr>
            <p:cNvSpPr/>
            <p:nvPr/>
          </p:nvSpPr>
          <p:spPr>
            <a:xfrm rot="-5400000" flipH="1">
              <a:off x="7782560" y="101600"/>
              <a:ext cx="86360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212;p16">
              <a:extLst>
                <a:ext uri="{FF2B5EF4-FFF2-40B4-BE49-F238E27FC236}">
                  <a16:creationId xmlns:a16="http://schemas.microsoft.com/office/drawing/2014/main" id="{DBA37066-3B70-431C-AAA3-DF29E57DEA32}"/>
                </a:ext>
              </a:extLst>
            </p:cNvPr>
            <p:cNvSpPr/>
            <p:nvPr/>
          </p:nvSpPr>
          <p:spPr>
            <a:xfrm rot="-5400000" flipH="1">
              <a:off x="7781925" y="-963930"/>
              <a:ext cx="86550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Google Shape;213;p16">
              <a:extLst>
                <a:ext uri="{FF2B5EF4-FFF2-40B4-BE49-F238E27FC236}">
                  <a16:creationId xmlns:a16="http://schemas.microsoft.com/office/drawing/2014/main" id="{70041CBA-1732-4697-8F68-9EA5B03AB060}"/>
                </a:ext>
              </a:extLst>
            </p:cNvPr>
            <p:cNvSpPr/>
            <p:nvPr/>
          </p:nvSpPr>
          <p:spPr>
            <a:xfrm rot="-5400000" flipH="1">
              <a:off x="7782560" y="-2127250"/>
              <a:ext cx="86360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40" name="Google Shape;214;p16">
              <a:extLst>
                <a:ext uri="{FF2B5EF4-FFF2-40B4-BE49-F238E27FC236}">
                  <a16:creationId xmlns:a16="http://schemas.microsoft.com/office/drawing/2014/main" id="{5C4E4864-4755-4C20-A7F2-1A220627243B}"/>
                </a:ext>
              </a:extLst>
            </p:cNvPr>
            <p:cNvSpPr/>
            <p:nvPr/>
          </p:nvSpPr>
          <p:spPr>
            <a:xfrm rot="-5400000" flipH="1">
              <a:off x="7782560" y="-3263900"/>
              <a:ext cx="86360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소감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3" name="텍스트 상자 91">
            <a:extLst>
              <a:ext uri="{FF2B5EF4-FFF2-40B4-BE49-F238E27FC236}">
                <a16:creationId xmlns:a16="http://schemas.microsoft.com/office/drawing/2014/main" id="{F580656A-9A66-4C54-B721-A2F252AC8A1A}"/>
              </a:ext>
            </a:extLst>
          </p:cNvPr>
          <p:cNvSpPr txBox="1">
            <a:spLocks/>
          </p:cNvSpPr>
          <p:nvPr/>
        </p:nvSpPr>
        <p:spPr>
          <a:xfrm>
            <a:off x="1018540" y="4668520"/>
            <a:ext cx="3033395" cy="173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400" b="0" i="0" strike="noStrike" cap="none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담당업무 : 개발</a:t>
            </a:r>
            <a:r>
              <a:rPr lang="en-US" altLang="ko-KR" sz="1400" b="0" i="0" strike="noStrike" cap="none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 </a:t>
            </a:r>
            <a:endParaRPr lang="ko-KR" altLang="en-US" sz="1400" b="0" i="0" strike="noStrike" cap="none" dirty="0">
              <a:solidFill>
                <a:srgbClr val="262626"/>
              </a:solidFill>
              <a:latin typeface="Abadi" panose="020B0604020202020204" pitchFamily="34" charset="0"/>
              <a:ea typeface="나눔스퀘어OTF Bold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800" b="0" i="0" strike="noStrike" cap="none" dirty="0">
              <a:solidFill>
                <a:srgbClr val="262626"/>
              </a:solidFill>
              <a:latin typeface="Abadi" panose="020B0604020202020204" pitchFamily="34" charset="0"/>
              <a:ea typeface="나눔스퀘어OTF Bold" charset="0"/>
            </a:endParaRPr>
          </a:p>
          <a:p>
            <a:pPr marL="0" indent="0" latinLnBrk="0"/>
            <a:r>
              <a:rPr lang="ko-KR" sz="1400" b="0" i="0" strike="noStrike" cap="none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담당파트 :</a:t>
            </a:r>
            <a:r>
              <a:rPr 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팀장으로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전체 소스코드 관리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및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 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로그인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회원 등록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공공데이터 </a:t>
            </a:r>
            <a:r>
              <a:rPr lang="en-US" altLang="ko-KR" dirty="0" err="1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api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작업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회원정보 수정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비밀번호 수정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강좌 설문조사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강좌 영상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강좌 자료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교육 도서 관리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통계 출력</a:t>
            </a:r>
          </a:p>
        </p:txBody>
      </p:sp>
      <p:sp>
        <p:nvSpPr>
          <p:cNvPr id="44" name="텍스트 상자 91"/>
          <p:cNvSpPr txBox="1">
            <a:spLocks/>
          </p:cNvSpPr>
          <p:nvPr/>
        </p:nvSpPr>
        <p:spPr>
          <a:xfrm>
            <a:off x="4582795" y="4781550"/>
            <a:ext cx="3034030" cy="173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담당업무 : 개발</a:t>
            </a:r>
            <a:endParaRPr lang="ko-KR" altLang="en-US" sz="1400" b="0" i="0" strike="noStrike" cap="none" dirty="0">
              <a:solidFill>
                <a:srgbClr val="262626"/>
              </a:solidFill>
              <a:latin typeface="Abadi" panose="020B0604020104020204" pitchFamily="34" charset="0"/>
              <a:ea typeface="나눔스퀘어OTF Bold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800" b="0" i="0" strike="noStrike" cap="none" dirty="0">
              <a:solidFill>
                <a:srgbClr val="262626"/>
              </a:solidFill>
              <a:latin typeface="Abadi" panose="020B0604020104020204" pitchFamily="34" charset="0"/>
              <a:ea typeface="나눔스퀘어OTF Bold" charset="0"/>
            </a:endParaRPr>
          </a:p>
          <a:p>
            <a:pPr marL="0" indent="0" latinLnBrk="0"/>
            <a:r>
              <a:rPr lang="ko-KR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담당파트 :</a:t>
            </a:r>
            <a:r>
              <a:rPr lang="en-US" altLang="ko-KR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로그인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회원 등록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 강사 경력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사용언어 관리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공공데이터 </a:t>
            </a:r>
            <a:r>
              <a:rPr lang="en-US" altLang="ko-KR" dirty="0" err="1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api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작업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회원정보 수정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비밀번호 수정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건의 함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자유 게시판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강좌 수강 학생 등록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프로그래밍 언어 관리</a:t>
            </a:r>
            <a:r>
              <a:rPr lang="en-US" altLang="ko-KR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202020204" pitchFamily="34" charset="0"/>
                <a:ea typeface="나눔스퀘어OTF Bold" charset="0"/>
              </a:rPr>
              <a:t>통계 출력</a:t>
            </a:r>
            <a:endParaRPr lang="ko-KR" altLang="en-US" sz="1500" dirty="0">
              <a:solidFill>
                <a:srgbClr val="26262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727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431940" y="599376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학생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 추가 및 수정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5A516DE-8259-3273-38C7-EFAFFCF74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45" y="1375949"/>
            <a:ext cx="5168752" cy="4823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CDAF93-FCBA-BC9E-9156-EFD79978C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711" y="1088707"/>
            <a:ext cx="5566184" cy="507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68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431940" y="599376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학생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건의함 목록 및 상세보기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C53F40C-4C6A-1B01-43E5-E6A31B81E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0" y="1375626"/>
            <a:ext cx="5243234" cy="44600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51AD60-58EE-E06C-9284-07C6BECD9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581" y="1375626"/>
            <a:ext cx="6808493" cy="380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35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431940" y="599376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학생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건의함 글 입력 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75D66E97-18F9-D84F-8A58-312372D25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60" y="1747568"/>
            <a:ext cx="5052983" cy="42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93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431940" y="599376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학생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자유게시판 목록 및 상세보기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2F09C74-8D81-4EB5-37CC-DE5DFFF39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71" y="1400655"/>
            <a:ext cx="5385749" cy="46921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9D161F-3336-2796-D8D6-F616458AF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818" y="1400655"/>
            <a:ext cx="5320724" cy="42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97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431940" y="599376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학생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자유게시판 추가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AE7C6067-C104-C1C6-A167-CF1C1E793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676" y="1452897"/>
            <a:ext cx="5220320" cy="440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84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431940" y="599376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학생과 강사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내 정보 보기 및 수정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AA8A918-33A8-6859-297F-76D2CD96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6" y="1324111"/>
            <a:ext cx="4989128" cy="46696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91C8B1-525F-2B8C-4CD5-B7CBEE811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078" y="1002856"/>
            <a:ext cx="5530623" cy="485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54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431940" y="599376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관리자와 강사 목록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0D8E058-C339-5546-F37C-180EBD154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5" y="1412240"/>
            <a:ext cx="4943260" cy="18192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E6A51E-4F3B-9F54-34CE-CC62C25CD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388" y="615950"/>
            <a:ext cx="4898025" cy="402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8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431940" y="599376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학생과 취업한 학생 목록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DF41938-2E83-B0BB-56D6-A83A2100B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98" y="1302798"/>
            <a:ext cx="5755174" cy="42524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2508DB-A860-AF02-6453-8D28B6FAF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972" y="1302798"/>
            <a:ext cx="5233989" cy="196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98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431940" y="599376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 정보 수정 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학생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강사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800" b="1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C395176-FA6E-4873-D6ED-43C318EC7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207" y="1064142"/>
            <a:ext cx="3637009" cy="51010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F4DCE6-E5DB-35C7-4F5B-63B0DCB94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978" y="967702"/>
            <a:ext cx="3859754" cy="519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973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431940" y="599376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통계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63BD884-D262-752A-8C1E-133182D1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949" y="630250"/>
            <a:ext cx="7260932" cy="54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61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/>
          <p:nvPr/>
        </p:nvSpPr>
        <p:spPr>
          <a:xfrm>
            <a:off x="0" y="-5080"/>
            <a:ext cx="12192000" cy="620395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16"/>
          <p:cNvSpPr txBox="1"/>
          <p:nvPr/>
        </p:nvSpPr>
        <p:spPr>
          <a:xfrm>
            <a:off x="488950" y="765175"/>
            <a:ext cx="4199255" cy="64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프로젝트 참여인원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5" name="Google Shape;195;p16"/>
          <p:cNvSpPr txBox="1"/>
          <p:nvPr/>
        </p:nvSpPr>
        <p:spPr>
          <a:xfrm>
            <a:off x="1018540" y="4112895"/>
            <a:ext cx="1657985" cy="3340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박범진</a:t>
            </a:r>
          </a:p>
        </p:txBody>
      </p:sp>
      <p:cxnSp>
        <p:nvCxnSpPr>
          <p:cNvPr id="196" name="Google Shape;196;p16"/>
          <p:cNvCxnSpPr/>
          <p:nvPr/>
        </p:nvCxnSpPr>
        <p:spPr>
          <a:xfrm>
            <a:off x="1064260" y="4541520"/>
            <a:ext cx="92075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Google Shape;198;p16"/>
          <p:cNvSpPr txBox="1"/>
          <p:nvPr/>
        </p:nvSpPr>
        <p:spPr>
          <a:xfrm>
            <a:off x="4608830" y="4066858"/>
            <a:ext cx="1659890" cy="3340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dirty="0" err="1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이규남</a:t>
            </a:r>
            <a:endParaRPr lang="ko-KR" altLang="en-US" sz="2000" dirty="0">
              <a:solidFill>
                <a:srgbClr val="26262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9" name="Google Shape;199;p16"/>
          <p:cNvCxnSpPr/>
          <p:nvPr/>
        </p:nvCxnSpPr>
        <p:spPr>
          <a:xfrm>
            <a:off x="4688205" y="4541520"/>
            <a:ext cx="91948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16"/>
          <p:cNvCxnSpPr/>
          <p:nvPr/>
        </p:nvCxnSpPr>
        <p:spPr>
          <a:xfrm>
            <a:off x="6993890" y="6940550"/>
            <a:ext cx="92075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7" name="Google Shape;207;p16"/>
          <p:cNvGrpSpPr/>
          <p:nvPr/>
        </p:nvGrpSpPr>
        <p:grpSpPr>
          <a:xfrm rot="5400000">
            <a:off x="8029575" y="-3642360"/>
            <a:ext cx="370205" cy="7967980"/>
            <a:chOff x="8029575" y="-3642360"/>
            <a:chExt cx="370205" cy="7967980"/>
          </a:xfrm>
        </p:grpSpPr>
        <p:sp>
          <p:nvSpPr>
            <p:cNvPr id="208" name="Google Shape;208;p16"/>
            <p:cNvSpPr/>
            <p:nvPr/>
          </p:nvSpPr>
          <p:spPr>
            <a:xfrm rot="-5400000" flipH="1">
              <a:off x="7782560" y="3379470"/>
              <a:ext cx="86360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개요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 rot="-5400000" flipH="1">
              <a:off x="7781925" y="2277745"/>
              <a:ext cx="865505" cy="56705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10800025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참여인원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 rot="-5400000" flipH="1">
              <a:off x="7782560" y="1176655"/>
              <a:ext cx="86360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일정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 rot="-5400000" flipH="1">
              <a:off x="7782560" y="101600"/>
              <a:ext cx="86360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 rot="-5400000" flipH="1">
              <a:off x="7781925" y="-963930"/>
              <a:ext cx="86550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 rot="-5400000" flipH="1">
              <a:off x="7782560" y="-2127250"/>
              <a:ext cx="86360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 rot="-5400000" flipH="1">
              <a:off x="7782560" y="-3263900"/>
              <a:ext cx="86360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소감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" name="Google Shape;200;p16">
            <a:extLst>
              <a:ext uri="{FF2B5EF4-FFF2-40B4-BE49-F238E27FC236}">
                <a16:creationId xmlns:a16="http://schemas.microsoft.com/office/drawing/2014/main" id="{0FBF71E8-0990-48BB-866E-B0D2A7C622D4}"/>
              </a:ext>
            </a:extLst>
          </p:cNvPr>
          <p:cNvSpPr txBox="1">
            <a:spLocks/>
          </p:cNvSpPr>
          <p:nvPr/>
        </p:nvSpPr>
        <p:spPr>
          <a:xfrm>
            <a:off x="999490" y="4687570"/>
            <a:ext cx="2921635" cy="173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담당업무 : 개발</a:t>
            </a:r>
            <a:endParaRPr lang="ko-KR" altLang="en-US" sz="1400" b="0" i="0" strike="noStrike" cap="none" dirty="0">
              <a:solidFill>
                <a:srgbClr val="262626"/>
              </a:solidFill>
              <a:latin typeface="Abadi" panose="020B0604020104020204" pitchFamily="34" charset="0"/>
              <a:ea typeface="나눔스퀘어OTF Bold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800" b="0" i="0" strike="noStrike" cap="none" dirty="0">
              <a:solidFill>
                <a:srgbClr val="262626"/>
              </a:solidFill>
              <a:latin typeface="Abadi" panose="020B0604020104020204" pitchFamily="34" charset="0"/>
              <a:ea typeface="나눔스퀘어OTF Bold" charset="0"/>
            </a:endParaRPr>
          </a:p>
          <a:p>
            <a:pPr marL="0" indent="0" latinLnBrk="0"/>
            <a:r>
              <a:rPr lang="ko-KR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담당파트 :</a:t>
            </a:r>
            <a:r>
              <a:rPr lang="en-US" altLang="ko-KR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 </a:t>
            </a:r>
            <a:r>
              <a:rPr lang="ko-KR" altLang="en-US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운영자용 강좌 </a:t>
            </a:r>
            <a:r>
              <a:rPr lang="ko-KR" altLang="en-US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관리</a:t>
            </a:r>
            <a:r>
              <a:rPr lang="en-US" altLang="ko-KR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, </a:t>
            </a:r>
            <a:r>
              <a:rPr lang="ko-KR" altLang="en-US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강좌 별 회원 </a:t>
            </a:r>
            <a:r>
              <a:rPr lang="ko-KR" altLang="en-US" sz="1400" b="0" i="0" strike="noStrike" cap="none" dirty="0" err="1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레벨별</a:t>
            </a:r>
            <a:r>
              <a:rPr lang="ko-KR" altLang="en-US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 기능 분류</a:t>
            </a:r>
            <a:r>
              <a:rPr lang="en-US" altLang="ko-KR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, </a:t>
            </a:r>
            <a:r>
              <a:rPr lang="ko-KR" altLang="en-US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커리큘럼 관리</a:t>
            </a:r>
            <a:r>
              <a:rPr lang="en-US" altLang="ko-KR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, </a:t>
            </a:r>
            <a:r>
              <a:rPr lang="ko-KR" altLang="en-US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강좌 별 과제 게시판</a:t>
            </a:r>
            <a:r>
              <a:rPr lang="en-US" altLang="ko-KR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, </a:t>
            </a:r>
            <a:r>
              <a:rPr lang="ko-KR" altLang="en-US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학생 과제 제출 게시판</a:t>
            </a:r>
            <a:r>
              <a:rPr lang="en-US" altLang="ko-KR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, </a:t>
            </a:r>
            <a:r>
              <a:rPr lang="ko-KR" altLang="en-US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학생 성적 처리</a:t>
            </a:r>
            <a:r>
              <a:rPr lang="en-US" altLang="ko-KR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, </a:t>
            </a:r>
            <a:r>
              <a:rPr lang="en-US" altLang="ko-KR" sz="1400" b="0" i="0" strike="noStrike" cap="none" dirty="0" err="1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jsp</a:t>
            </a:r>
            <a:r>
              <a:rPr lang="en-US" altLang="ko-KR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 include, </a:t>
            </a:r>
            <a:r>
              <a:rPr lang="ko-KR" altLang="en-US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강좌 별 성적 통계 </a:t>
            </a:r>
            <a:endParaRPr lang="ko-KR" altLang="en-US" dirty="0">
              <a:solidFill>
                <a:srgbClr val="262626"/>
              </a:solidFill>
              <a:latin typeface="Abadi" panose="020B0604020104020204" pitchFamily="34" charset="0"/>
              <a:ea typeface="나눔스퀘어OTF Bold" charset="0"/>
            </a:endParaRPr>
          </a:p>
        </p:txBody>
      </p:sp>
      <p:sp>
        <p:nvSpPr>
          <p:cNvPr id="39" name="Google Shape;200;p16">
            <a:extLst>
              <a:ext uri="{FF2B5EF4-FFF2-40B4-BE49-F238E27FC236}">
                <a16:creationId xmlns:a16="http://schemas.microsoft.com/office/drawing/2014/main" id="{1C6B65AE-3F27-4E90-901A-A87E18CA8A47}"/>
              </a:ext>
            </a:extLst>
          </p:cNvPr>
          <p:cNvSpPr txBox="1">
            <a:spLocks/>
          </p:cNvSpPr>
          <p:nvPr/>
        </p:nvSpPr>
        <p:spPr>
          <a:xfrm>
            <a:off x="4578350" y="4709795"/>
            <a:ext cx="3033395" cy="173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담당업무 : 개발</a:t>
            </a:r>
            <a:endParaRPr lang="ko-KR" altLang="en-US" sz="1400" b="0" i="0" strike="noStrike" cap="none" dirty="0">
              <a:solidFill>
                <a:srgbClr val="262626"/>
              </a:solidFill>
              <a:latin typeface="Abadi" panose="020B0604020104020204" pitchFamily="34" charset="0"/>
              <a:ea typeface="나눔스퀘어OTF Bold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800" b="0" i="0" strike="noStrike" cap="none" dirty="0">
              <a:solidFill>
                <a:srgbClr val="262626"/>
              </a:solidFill>
              <a:latin typeface="Abadi" panose="020B0604020104020204" pitchFamily="34" charset="0"/>
              <a:ea typeface="나눔스퀘어OTF Bold" charset="0"/>
            </a:endParaRPr>
          </a:p>
          <a:p>
            <a:pPr marL="0" indent="0" latinLnBrk="0"/>
            <a:r>
              <a:rPr lang="ko-KR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담당파트 :</a:t>
            </a:r>
            <a:r>
              <a:rPr lang="en-US" altLang="ko-KR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 </a:t>
            </a:r>
            <a:r>
              <a:rPr lang="ko-KR" altLang="en-US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수강학생 리스트</a:t>
            </a:r>
            <a:r>
              <a:rPr lang="en-US" altLang="ko-KR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, </a:t>
            </a:r>
            <a:r>
              <a:rPr lang="ko-KR" altLang="en-US" sz="1400" b="0" i="0" strike="noStrike" cap="none" dirty="0" err="1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커리큘러</a:t>
            </a:r>
            <a:r>
              <a:rPr lang="en-US" altLang="ko-KR" sz="1400" b="0" i="0" strike="noStrike" cap="none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운영자</a:t>
            </a:r>
            <a:r>
              <a:rPr lang="en-US" altLang="ko-KR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/</a:t>
            </a:r>
            <a:r>
              <a:rPr lang="ko-KR" altLang="en-US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강사</a:t>
            </a:r>
            <a:r>
              <a:rPr lang="en-US" altLang="ko-KR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/</a:t>
            </a:r>
            <a:r>
              <a:rPr lang="ko-KR" altLang="en-US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학생 전체 관리</a:t>
            </a:r>
            <a:r>
              <a:rPr lang="en-US" altLang="ko-KR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회원 탈퇴</a:t>
            </a:r>
            <a:r>
              <a:rPr lang="en-US" altLang="ko-KR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게시판 검색</a:t>
            </a:r>
            <a:r>
              <a:rPr lang="en-US" altLang="ko-KR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, </a:t>
            </a:r>
            <a:r>
              <a:rPr lang="ko-KR" altLang="en-US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운영자</a:t>
            </a:r>
            <a:r>
              <a:rPr lang="en-US" altLang="ko-KR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/</a:t>
            </a:r>
            <a:r>
              <a:rPr lang="ko-KR" altLang="en-US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강사</a:t>
            </a:r>
            <a:r>
              <a:rPr lang="en-US" altLang="ko-KR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,</a:t>
            </a:r>
            <a:r>
              <a:rPr lang="ko-KR" altLang="en-US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학생</a:t>
            </a:r>
            <a:r>
              <a:rPr lang="en-US" altLang="ko-KR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 </a:t>
            </a:r>
            <a:r>
              <a:rPr lang="ko-KR" altLang="en-US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별 인터페이스 작업</a:t>
            </a:r>
            <a:r>
              <a:rPr lang="en-US" altLang="ko-KR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, </a:t>
            </a:r>
            <a:r>
              <a:rPr lang="en-US" altLang="ko-KR" dirty="0" err="1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css</a:t>
            </a:r>
            <a:r>
              <a:rPr lang="en-US" altLang="ko-KR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 </a:t>
            </a:r>
            <a:r>
              <a:rPr lang="ko-KR" altLang="en-US" dirty="0">
                <a:solidFill>
                  <a:srgbClr val="262626"/>
                </a:solidFill>
                <a:latin typeface="Abadi" panose="020B0604020104020204" pitchFamily="34" charset="0"/>
                <a:ea typeface="나눔스퀘어OTF Bold" charset="0"/>
              </a:rPr>
              <a:t>작업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ct 0"/>
          <p:cNvSpPr txBox="1">
            <a:spLocks/>
          </p:cNvSpPr>
          <p:nvPr/>
        </p:nvSpPr>
        <p:spPr>
          <a:xfrm>
            <a:off x="488950" y="765175"/>
            <a:ext cx="211010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600" b="0" i="0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구현화면</a:t>
            </a:r>
            <a:endParaRPr lang="ko-KR" altLang="en-US" sz="3600" b="0" i="0" strike="noStrike" cap="none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3" name="Group 5"/>
          <p:cNvGrpSpPr/>
          <p:nvPr/>
        </p:nvGrpSpPr>
        <p:grpSpPr>
          <a:xfrm>
            <a:off x="2431940" y="5993765"/>
            <a:ext cx="7699480" cy="864235"/>
            <a:chOff x="3534410" y="5761990"/>
            <a:chExt cx="5612130" cy="864235"/>
          </a:xfrm>
        </p:grpSpPr>
        <p:sp>
          <p:nvSpPr>
            <p:cNvPr id="554" name="Rect 0"/>
            <p:cNvSpPr>
              <a:spLocks/>
            </p:cNvSpPr>
            <p:nvPr/>
          </p:nvSpPr>
          <p:spPr>
            <a:xfrm>
              <a:off x="3534410" y="5761990"/>
              <a:ext cx="932180" cy="864235"/>
            </a:xfrm>
            <a:prstGeom prst="rect">
              <a:avLst/>
            </a:prstGeom>
            <a:solidFill>
              <a:schemeClr val="accent1">
                <a:lumMod val="75000"/>
                <a:lumOff val="0"/>
              </a:schemeClr>
            </a:solid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i="0" strike="noStrike" cap="non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endParaRPr>
            </a:p>
          </p:txBody>
        </p:sp>
        <p:sp>
          <p:nvSpPr>
            <p:cNvPr id="555" name="Rect 0"/>
            <p:cNvSpPr>
              <a:spLocks/>
            </p:cNvSpPr>
            <p:nvPr/>
          </p:nvSpPr>
          <p:spPr>
            <a:xfrm>
              <a:off x="3534410" y="6025515"/>
              <a:ext cx="932180" cy="3384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600" b="0" i="0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CHECK</a:t>
              </a:r>
              <a:endParaRPr lang="ko-KR" altLang="en-US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Rect 0"/>
            <p:cNvSpPr txBox="1">
              <a:spLocks/>
            </p:cNvSpPr>
            <p:nvPr/>
          </p:nvSpPr>
          <p:spPr>
            <a:xfrm>
              <a:off x="4554855" y="5971540"/>
              <a:ext cx="4591685" cy="516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algn="just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r>
                <a:rPr 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r>
                <a:rPr lang="en-US" altLang="ko-KR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800" b="1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통계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33C2DF9-B114-4012-814E-A334206FA735}"/>
              </a:ext>
            </a:extLst>
          </p:cNvPr>
          <p:cNvGrpSpPr/>
          <p:nvPr/>
        </p:nvGrpSpPr>
        <p:grpSpPr>
          <a:xfrm>
            <a:off x="0" y="-5080"/>
            <a:ext cx="12192001" cy="621030"/>
            <a:chOff x="0" y="-5080"/>
            <a:chExt cx="12192001" cy="621030"/>
          </a:xfrm>
        </p:grpSpPr>
        <p:sp>
          <p:nvSpPr>
            <p:cNvPr id="11" name="Google Shape;526;p30">
              <a:extLst>
                <a:ext uri="{FF2B5EF4-FFF2-40B4-BE49-F238E27FC236}">
                  <a16:creationId xmlns:a16="http://schemas.microsoft.com/office/drawing/2014/main" id="{63C0FE66-F2A5-4D29-9458-1AAFB6411FC0}"/>
                </a:ext>
              </a:extLst>
            </p:cNvPr>
            <p:cNvSpPr/>
            <p:nvPr/>
          </p:nvSpPr>
          <p:spPr>
            <a:xfrm>
              <a:off x="0" y="-5080"/>
              <a:ext cx="12192000" cy="621030"/>
            </a:xfrm>
            <a:prstGeom prst="rect">
              <a:avLst/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grpSp>
          <p:nvGrpSpPr>
            <p:cNvPr id="12" name="Google Shape;532;p30">
              <a:extLst>
                <a:ext uri="{FF2B5EF4-FFF2-40B4-BE49-F238E27FC236}">
                  <a16:creationId xmlns:a16="http://schemas.microsoft.com/office/drawing/2014/main" id="{84E935EE-C0B8-422C-99E4-E170B57005DF}"/>
                </a:ext>
              </a:extLst>
            </p:cNvPr>
            <p:cNvGrpSpPr/>
            <p:nvPr/>
          </p:nvGrpSpPr>
          <p:grpSpPr>
            <a:xfrm rot="5400000">
              <a:off x="8022273" y="-3648635"/>
              <a:ext cx="370205" cy="7969250"/>
              <a:chOff x="8022590" y="-3633470"/>
              <a:chExt cx="370205" cy="7969250"/>
            </a:xfrm>
          </p:grpSpPr>
          <p:sp>
            <p:nvSpPr>
              <p:cNvPr id="13" name="Google Shape;533;p30">
                <a:extLst>
                  <a:ext uri="{FF2B5EF4-FFF2-40B4-BE49-F238E27FC236}">
                    <a16:creationId xmlns:a16="http://schemas.microsoft.com/office/drawing/2014/main" id="{F632D701-8B59-4AEB-B211-5EF35CA511A1}"/>
                  </a:ext>
                </a:extLst>
              </p:cNvPr>
              <p:cNvSpPr/>
              <p:nvPr/>
            </p:nvSpPr>
            <p:spPr>
              <a:xfrm rot="-5400000" flipH="1">
                <a:off x="7775575" y="339026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개요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4" name="Google Shape;534;p30">
                <a:extLst>
                  <a:ext uri="{FF2B5EF4-FFF2-40B4-BE49-F238E27FC236}">
                    <a16:creationId xmlns:a16="http://schemas.microsoft.com/office/drawing/2014/main" id="{935D9704-EB27-4A81-AE9E-1DA23BB2D14D}"/>
                  </a:ext>
                </a:extLst>
              </p:cNvPr>
              <p:cNvSpPr/>
              <p:nvPr/>
            </p:nvSpPr>
            <p:spPr>
              <a:xfrm rot="-5400000" flipH="1">
                <a:off x="7774940" y="2288540"/>
                <a:ext cx="86550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참여인원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5" name="Google Shape;535;p30">
                <a:extLst>
                  <a:ext uri="{FF2B5EF4-FFF2-40B4-BE49-F238E27FC236}">
                    <a16:creationId xmlns:a16="http://schemas.microsoft.com/office/drawing/2014/main" id="{B8590F45-B37B-4185-80D1-55A13B045695}"/>
                  </a:ext>
                </a:extLst>
              </p:cNvPr>
              <p:cNvSpPr/>
              <p:nvPr/>
            </p:nvSpPr>
            <p:spPr>
              <a:xfrm rot="-5400000" flipH="1">
                <a:off x="7775575" y="1186815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일정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6" name="Google Shape;536;p30">
                <a:extLst>
                  <a:ext uri="{FF2B5EF4-FFF2-40B4-BE49-F238E27FC236}">
                    <a16:creationId xmlns:a16="http://schemas.microsoft.com/office/drawing/2014/main" id="{38E9D77D-1BD9-42E2-8490-55DE988BF9BC}"/>
                  </a:ext>
                </a:extLst>
              </p:cNvPr>
              <p:cNvSpPr/>
              <p:nvPr/>
            </p:nvSpPr>
            <p:spPr>
              <a:xfrm rot="-5400000" flipH="1">
                <a:off x="7775575" y="11049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구성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7" name="Google Shape;537;p30">
                <a:extLst>
                  <a:ext uri="{FF2B5EF4-FFF2-40B4-BE49-F238E27FC236}">
                    <a16:creationId xmlns:a16="http://schemas.microsoft.com/office/drawing/2014/main" id="{E7438E6E-6972-477E-844A-E27A92BC272F}"/>
                  </a:ext>
                </a:extLst>
              </p:cNvPr>
              <p:cNvSpPr/>
              <p:nvPr/>
            </p:nvSpPr>
            <p:spPr>
              <a:xfrm rot="-5400000" flipH="1">
                <a:off x="7774305" y="-946150"/>
                <a:ext cx="866140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sym typeface="Arial"/>
                  </a:rPr>
                  <a:t>제안/내용</a:t>
                </a:r>
                <a:endParaRPr dirty="0">
                  <a:latin typeface="+mj-ea"/>
                  <a:ea typeface="+mj-ea"/>
                </a:endParaRPr>
              </a:p>
            </p:txBody>
          </p:sp>
          <p:sp>
            <p:nvSpPr>
              <p:cNvPr id="18" name="Google Shape;538;p30">
                <a:extLst>
                  <a:ext uri="{FF2B5EF4-FFF2-40B4-BE49-F238E27FC236}">
                    <a16:creationId xmlns:a16="http://schemas.microsoft.com/office/drawing/2014/main" id="{D921FA52-9E80-4FC1-B97B-D318FA7BF6E5}"/>
                  </a:ext>
                </a:extLst>
              </p:cNvPr>
              <p:cNvSpPr/>
              <p:nvPr/>
            </p:nvSpPr>
            <p:spPr>
              <a:xfrm rot="-5400000" flipH="1">
                <a:off x="7775575" y="-211836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rgbClr val="007635"/>
                  </a:gs>
                  <a:gs pos="100000">
                    <a:srgbClr val="004D86"/>
                  </a:gs>
                </a:gsLst>
                <a:lin ang="0" scaled="0"/>
              </a:gra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chemeClr val="lt1"/>
                    </a:solidFill>
                    <a:latin typeface="+mj-ea"/>
                    <a:ea typeface="+mj-ea"/>
                    <a:sym typeface="Arial"/>
                  </a:rPr>
                  <a:t>구현화면</a:t>
                </a:r>
                <a:endParaRPr sz="1500" b="0" i="0" u="none" strike="noStrike" cap="none" dirty="0">
                  <a:solidFill>
                    <a:schemeClr val="lt1"/>
                  </a:solidFill>
                  <a:latin typeface="+mj-ea"/>
                  <a:ea typeface="+mj-ea"/>
                  <a:sym typeface="Arial"/>
                </a:endParaRPr>
              </a:p>
            </p:txBody>
          </p:sp>
          <p:sp>
            <p:nvSpPr>
              <p:cNvPr id="19" name="Google Shape;539;p30">
                <a:extLst>
                  <a:ext uri="{FF2B5EF4-FFF2-40B4-BE49-F238E27FC236}">
                    <a16:creationId xmlns:a16="http://schemas.microsoft.com/office/drawing/2014/main" id="{2BE8EA0E-880E-4631-B861-F2AD6422BE08}"/>
                  </a:ext>
                </a:extLst>
              </p:cNvPr>
              <p:cNvSpPr/>
              <p:nvPr/>
            </p:nvSpPr>
            <p:spPr>
              <a:xfrm rot="-5400000" flipH="1">
                <a:off x="7775575" y="-3255010"/>
                <a:ext cx="862965" cy="56705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b="0" i="0" u="none" strike="noStrike" cap="none" dirty="0">
                    <a:solidFill>
                      <a:srgbClr val="262626"/>
                    </a:solidFill>
                    <a:latin typeface="+mj-ea"/>
                    <a:ea typeface="+mj-ea"/>
                    <a:sym typeface="Arial"/>
                  </a:rPr>
                  <a:t>소감</a:t>
                </a:r>
                <a:endParaRPr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52A0032-8401-161F-D8C4-7E6176852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925" y="721565"/>
            <a:ext cx="5276158" cy="544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38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07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3"/>
          <p:cNvSpPr/>
          <p:nvPr/>
        </p:nvSpPr>
        <p:spPr>
          <a:xfrm>
            <a:off x="0" y="0"/>
            <a:ext cx="12190730" cy="6858000"/>
          </a:xfrm>
          <a:prstGeom prst="rect">
            <a:avLst/>
          </a:prstGeom>
          <a:gradFill>
            <a:gsLst>
              <a:gs pos="0">
                <a:srgbClr val="007635">
                  <a:alpha val="90980"/>
                </a:srgbClr>
              </a:gs>
              <a:gs pos="100000">
                <a:srgbClr val="004D86">
                  <a:alpha val="8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p33"/>
          <p:cNvSpPr/>
          <p:nvPr/>
        </p:nvSpPr>
        <p:spPr>
          <a:xfrm>
            <a:off x="3215005" y="549275"/>
            <a:ext cx="5760720" cy="575945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31" name="Google Shape;631;p33"/>
          <p:cNvGrpSpPr/>
          <p:nvPr/>
        </p:nvGrpSpPr>
        <p:grpSpPr>
          <a:xfrm>
            <a:off x="4083050" y="2433320"/>
            <a:ext cx="4286250" cy="1282700"/>
            <a:chOff x="4083050" y="2433320"/>
            <a:chExt cx="4286250" cy="1282700"/>
          </a:xfrm>
        </p:grpSpPr>
        <p:cxnSp>
          <p:nvCxnSpPr>
            <p:cNvPr id="632" name="Google Shape;632;p33"/>
            <p:cNvCxnSpPr/>
            <p:nvPr/>
          </p:nvCxnSpPr>
          <p:spPr>
            <a:xfrm>
              <a:off x="4511675" y="3716655"/>
              <a:ext cx="3246120" cy="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633" name="Google Shape;633;p33"/>
            <p:cNvSpPr txBox="1"/>
            <p:nvPr/>
          </p:nvSpPr>
          <p:spPr>
            <a:xfrm>
              <a:off x="4083050" y="2433320"/>
              <a:ext cx="4286250" cy="1014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b="0" i="0" u="none" strike="noStrike" cap="none" dirty="0">
                  <a:solidFill>
                    <a:srgbClr val="3F3F3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감사합니다.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34" name="Google Shape;63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6580" y="4469130"/>
            <a:ext cx="3416300" cy="2379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"/>
          <p:cNvSpPr/>
          <p:nvPr/>
        </p:nvSpPr>
        <p:spPr>
          <a:xfrm>
            <a:off x="0" y="-42787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18"/>
          <p:cNvSpPr txBox="1"/>
          <p:nvPr/>
        </p:nvSpPr>
        <p:spPr>
          <a:xfrm>
            <a:off x="488950" y="765175"/>
            <a:ext cx="3328670" cy="64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프로젝트 일정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>
            <a:off x="551180" y="1485900"/>
            <a:ext cx="7739380" cy="3054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0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프로젝트 기간 : 20</a:t>
            </a:r>
            <a:r>
              <a:rPr lang="ko-KR" sz="2000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2</a:t>
            </a:r>
            <a:r>
              <a:rPr lang="en-US" altLang="ko-KR" sz="2000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2</a:t>
            </a:r>
            <a:r>
              <a:rPr lang="ko-KR" sz="20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-</a:t>
            </a:r>
            <a:r>
              <a:rPr lang="en-US" altLang="ko-KR" sz="20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06</a:t>
            </a:r>
            <a:r>
              <a:rPr lang="ko-KR" sz="20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-</a:t>
            </a:r>
            <a:r>
              <a:rPr lang="en-US" altLang="ko-KR" sz="20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06</a:t>
            </a:r>
            <a:r>
              <a:rPr lang="ko-KR" sz="20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 ~ 20</a:t>
            </a:r>
            <a:r>
              <a:rPr lang="ko-KR" sz="2000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2</a:t>
            </a:r>
            <a:r>
              <a:rPr lang="en-US" altLang="ko-KR" sz="2000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2</a:t>
            </a:r>
            <a:r>
              <a:rPr lang="ko-KR" sz="20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-</a:t>
            </a:r>
            <a:r>
              <a:rPr lang="en-US" altLang="ko-KR" sz="20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07</a:t>
            </a:r>
            <a:r>
              <a:rPr lang="ko-KR" sz="20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-</a:t>
            </a:r>
            <a:r>
              <a:rPr lang="en-US" altLang="ko-KR" sz="2000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15</a:t>
            </a:r>
            <a:endParaRPr lang="ko-KR" altLang="en-US" sz="2000" b="0" i="0" strike="noStrike" cap="none" dirty="0">
              <a:solidFill>
                <a:schemeClr val="dk2"/>
              </a:solidFill>
              <a:latin typeface="Abadi" panose="020B0604020104020204" pitchFamily="34" charset="0"/>
              <a:ea typeface="나눔스퀘어OTF Bold" charset="0"/>
            </a:endParaRPr>
          </a:p>
        </p:txBody>
      </p:sp>
      <p:graphicFrame>
        <p:nvGraphicFramePr>
          <p:cNvPr id="252" name="Google Shape;252;p18"/>
          <p:cNvGraphicFramePr/>
          <p:nvPr>
            <p:extLst>
              <p:ext uri="{D42A27DB-BD31-4B8C-83A1-F6EECF244321}">
                <p14:modId xmlns:p14="http://schemas.microsoft.com/office/powerpoint/2010/main" val="3346012048"/>
              </p:ext>
            </p:extLst>
          </p:nvPr>
        </p:nvGraphicFramePr>
        <p:xfrm>
          <a:off x="622300" y="2444432"/>
          <a:ext cx="7314175" cy="3608875"/>
        </p:xfrm>
        <a:graphic>
          <a:graphicData uri="http://schemas.openxmlformats.org/drawingml/2006/table">
            <a:tbl>
              <a:tblPr firstRow="1" bandRow="1">
                <a:noFill/>
                <a:tableStyleId>{F1B468C4-6A48-48CE-B158-A0C4283F6458}</a:tableStyleId>
              </a:tblPr>
              <a:tblGrid>
                <a:gridCol w="121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Abadi" panose="020B0604020104020204" pitchFamily="34" charset="0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제안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Abadi" panose="020B0604020104020204" pitchFamily="34" charset="0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분석/설계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Abadi" panose="020B0604020104020204" pitchFamily="34" charset="0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개발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Abadi" panose="020B0604020104020204" pitchFamily="34" charset="0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테스트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b="0" u="none" strike="noStrike" cap="none" dirty="0">
                        <a:solidFill>
                          <a:srgbClr val="72AF2C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Abadi" panose="020B0604020104020204" pitchFamily="34" charset="0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Abadi" panose="020B0604020104020204" pitchFamily="34" charset="0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Abadi" panose="020B0604020104020204" pitchFamily="34" charset="0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Abadi" panose="020B0604020104020204" pitchFamily="34" charset="0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Abadi" panose="020B0604020104020204" pitchFamily="34" charset="0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3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Abadi" panose="020B0604020104020204" pitchFamily="34" charset="0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Abadi" panose="020B0604020104020204" pitchFamily="34" charset="0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4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Abadi" panose="020B0604020104020204" pitchFamily="34" charset="0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0" u="none" strike="noStrike" cap="none" dirty="0">
                          <a:solidFill>
                            <a:schemeClr val="lt1"/>
                          </a:solidFill>
                          <a:latin typeface="Abadi" panose="020B0604020104020204" pitchFamily="34" charset="0"/>
                          <a:ea typeface="나눔스퀘어OTF Bold" panose="020B0600000101010101" pitchFamily="34" charset="-127"/>
                          <a:cs typeface="Arial"/>
                          <a:sym typeface="Arial"/>
                        </a:rPr>
                        <a:t>5</a:t>
                      </a:r>
                      <a:r>
                        <a:rPr lang="ko-KR" sz="1800" dirty="0">
                          <a:solidFill>
                            <a:schemeClr val="lt1"/>
                          </a:solidFill>
                          <a:latin typeface="Abadi" panose="020B0604020104020204" pitchFamily="34" charset="0"/>
                          <a:ea typeface="나눔스퀘어OTF Bold" panose="020B0600000101010101" pitchFamily="34" charset="-127"/>
                        </a:rPr>
                        <a:t>주차</a:t>
                      </a:r>
                      <a:endParaRPr sz="1800" b="0" u="none" strike="noStrike" cap="none" dirty="0">
                        <a:solidFill>
                          <a:schemeClr val="lt1"/>
                        </a:solidFill>
                        <a:latin typeface="Abadi" panose="020B0604020104020204" pitchFamily="34" charset="0"/>
                        <a:ea typeface="나눔스퀘어OTF 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0150" marR="90150" marT="46975" marB="46975" anchor="ctr">
                    <a:lnL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0C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3" name="Google Shape;253;p18"/>
          <p:cNvSpPr/>
          <p:nvPr/>
        </p:nvSpPr>
        <p:spPr>
          <a:xfrm>
            <a:off x="1840867" y="2701023"/>
            <a:ext cx="513864" cy="212725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18"/>
          <p:cNvSpPr/>
          <p:nvPr/>
        </p:nvSpPr>
        <p:spPr>
          <a:xfrm>
            <a:off x="2354731" y="3410940"/>
            <a:ext cx="708066" cy="212725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18"/>
          <p:cNvSpPr/>
          <p:nvPr/>
        </p:nvSpPr>
        <p:spPr>
          <a:xfrm>
            <a:off x="3062797" y="4138623"/>
            <a:ext cx="3666477" cy="212725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18"/>
          <p:cNvSpPr/>
          <p:nvPr/>
        </p:nvSpPr>
        <p:spPr>
          <a:xfrm>
            <a:off x="6714490" y="4820584"/>
            <a:ext cx="1231025" cy="183861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8" name="Google Shape;258;p18"/>
          <p:cNvGrpSpPr/>
          <p:nvPr/>
        </p:nvGrpSpPr>
        <p:grpSpPr>
          <a:xfrm rot="5400000">
            <a:off x="8029576" y="-3670297"/>
            <a:ext cx="370205" cy="7967980"/>
            <a:chOff x="8029575" y="-3547745"/>
            <a:chExt cx="370205" cy="7967980"/>
          </a:xfrm>
        </p:grpSpPr>
        <p:sp>
          <p:nvSpPr>
            <p:cNvPr id="259" name="Google Shape;259;p18"/>
            <p:cNvSpPr/>
            <p:nvPr/>
          </p:nvSpPr>
          <p:spPr>
            <a:xfrm rot="-5400000" flipH="1">
              <a:off x="7782560" y="3474085"/>
              <a:ext cx="86360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개요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Google Shape;260;p18"/>
            <p:cNvSpPr/>
            <p:nvPr/>
          </p:nvSpPr>
          <p:spPr>
            <a:xfrm rot="-5400000" flipH="1">
              <a:off x="7781925" y="2372360"/>
              <a:ext cx="86550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참여인원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Google Shape;261;p18"/>
            <p:cNvSpPr/>
            <p:nvPr/>
          </p:nvSpPr>
          <p:spPr>
            <a:xfrm rot="-5400000" flipH="1">
              <a:off x="7782560" y="1270635"/>
              <a:ext cx="863600" cy="56705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일정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Google Shape;262;p18"/>
            <p:cNvSpPr/>
            <p:nvPr/>
          </p:nvSpPr>
          <p:spPr>
            <a:xfrm rot="-5400000" flipH="1">
              <a:off x="7782560" y="195580"/>
              <a:ext cx="86360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3" name="Google Shape;263;p18"/>
            <p:cNvSpPr/>
            <p:nvPr/>
          </p:nvSpPr>
          <p:spPr>
            <a:xfrm rot="-5400000" flipH="1">
              <a:off x="7781925" y="-869315"/>
              <a:ext cx="86550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Google Shape;264;p18"/>
            <p:cNvSpPr/>
            <p:nvPr/>
          </p:nvSpPr>
          <p:spPr>
            <a:xfrm rot="-5400000" flipH="1">
              <a:off x="7782560" y="-2033270"/>
              <a:ext cx="86360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 rot="-5400000" flipH="1">
              <a:off x="7782560" y="-3169920"/>
              <a:ext cx="86360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소감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19"/>
          <p:cNvSpPr txBox="1"/>
          <p:nvPr/>
        </p:nvSpPr>
        <p:spPr>
          <a:xfrm>
            <a:off x="488950" y="765175"/>
            <a:ext cx="3314700" cy="64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프로젝트 구성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2" name="Google Shape;272;p19"/>
          <p:cNvGrpSpPr/>
          <p:nvPr/>
        </p:nvGrpSpPr>
        <p:grpSpPr>
          <a:xfrm>
            <a:off x="622300" y="1741170"/>
            <a:ext cx="10872470" cy="5246370"/>
            <a:chOff x="622300" y="1741170"/>
            <a:chExt cx="10872470" cy="5246370"/>
          </a:xfrm>
        </p:grpSpPr>
        <p:sp>
          <p:nvSpPr>
            <p:cNvPr id="273" name="Google Shape;273;p19"/>
            <p:cNvSpPr txBox="1"/>
            <p:nvPr/>
          </p:nvSpPr>
          <p:spPr>
            <a:xfrm>
              <a:off x="672465" y="2261235"/>
              <a:ext cx="4994910" cy="438277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70650" tIns="70650" rIns="70650" bIns="44850" anchor="t" anchorCtr="0">
              <a:noAutofit/>
            </a:bodyPr>
            <a:lstStyle/>
            <a:p>
              <a:pPr marL="84095" marR="0" lvl="0" indent="-28024" algn="l" rtl="0">
                <a:spcBef>
                  <a:spcPts val="0"/>
                </a:spcBef>
                <a:spcAft>
                  <a:spcPts val="0"/>
                </a:spcAft>
                <a:buClr>
                  <a:srgbClr val="A1A1A1"/>
                </a:buClr>
                <a:buSzPts val="883"/>
                <a:buFont typeface="Arial"/>
                <a:buNone/>
              </a:pPr>
              <a:endParaRPr sz="883" b="0" i="0" u="none" strike="noStrike" cap="none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622300" y="1741170"/>
              <a:ext cx="2268220" cy="39179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 </a:t>
              </a:r>
              <a:r>
                <a:rPr lang="ko-KR" sz="1600" b="0" i="0" u="none" strike="noStrike" cap="none" dirty="0" err="1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구분명</a:t>
              </a:r>
              <a:endParaRPr sz="1600" b="0" i="0" u="none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898525" y="2312670"/>
              <a:ext cx="4794250" cy="4674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사용 툴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      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: </a:t>
              </a:r>
              <a:r>
                <a:rPr lang="ko-KR" b="1" dirty="0" err="1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Spring</a:t>
              </a:r>
              <a:r>
                <a:rPr lang="ko-KR" b="1" dirty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Tool </a:t>
              </a:r>
              <a:r>
                <a:rPr lang="ko-KR" b="1" dirty="0" err="1" smtClean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Suite</a:t>
              </a:r>
              <a:r>
                <a:rPr lang="en-US" altLang="ko-KR" b="1" dirty="0" smtClean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4</a:t>
              </a:r>
              <a:r>
                <a:rPr lang="ko-KR" sz="1400" b="1" i="0" u="none" strike="noStrike" cap="none" dirty="0" smtClean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, </a:t>
              </a:r>
              <a:r>
                <a:rPr lang="ko-KR" b="1" dirty="0" err="1" smtClean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MariaDB</a:t>
              </a:r>
              <a:r>
                <a:rPr lang="en-US" altLang="ko-KR" b="1" dirty="0" smtClean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(10.3)</a:t>
              </a:r>
              <a:r>
                <a:rPr lang="ko-KR" sz="1600" b="0" i="0" u="none" strike="noStrike" cap="none" dirty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/>
              </a:r>
              <a:br>
                <a:rPr lang="ko-KR" sz="1600" b="0" i="0" u="none" strike="noStrike" cap="none" dirty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</a:br>
              <a:endParaRPr sz="1600" b="0" i="0" u="none" strike="noStrike" cap="none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언어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      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: JAVA, SQL, </a:t>
              </a:r>
              <a:r>
                <a:rPr lang="ko-KR" sz="1400" b="1" i="0" u="none" strike="noStrike" cap="none" dirty="0" smtClean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XML</a:t>
              </a:r>
              <a:r>
                <a:rPr lang="en-US" altLang="ko-KR" sz="1400" b="1" i="0" u="none" strike="noStrike" cap="none" dirty="0" smtClean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, CSS3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/>
              </a:r>
              <a:br>
                <a:rPr lang="ko-KR" sz="1400" b="1" i="0" u="none" strike="noStrike" cap="none" dirty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</a:br>
              <a:endParaRPr sz="1400" b="1" i="0" u="none" strike="noStrike" cap="none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기술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      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: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jQuery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,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J</a:t>
              </a:r>
              <a:r>
                <a:rPr lang="ko-KR" b="1" dirty="0" err="1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avascript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,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Ajax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/>
              </a:r>
              <a:br>
                <a:rPr lang="ko-KR" sz="1400" b="1" i="0" u="none" strike="noStrike" cap="none" dirty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</a:br>
              <a:endParaRPr sz="1600" b="1" i="0" u="none" strike="noStrike" cap="none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 b="1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프레임워크</a:t>
              </a:r>
              <a:br>
                <a:rPr lang="ko-KR" sz="1600" b="1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</a:br>
              <a:r>
                <a:rPr lang="ko-KR" sz="16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</a:t>
              </a:r>
              <a:r>
                <a:rPr lang="ko-KR" sz="1400" b="1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: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Spring</a:t>
              </a:r>
              <a:r>
                <a:rPr lang="ko-KR" sz="1400" b="1" i="0" u="none" strike="noStrike" cap="none" dirty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, </a:t>
              </a:r>
              <a:r>
                <a:rPr lang="ko-KR" sz="1400" b="1" i="0" u="none" strike="noStrike" cap="none" dirty="0" err="1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MyBati</a:t>
              </a:r>
              <a:r>
                <a:rPr lang="en-US" altLang="ko-KR" sz="1400" b="1" i="0" u="none" strike="noStrike" cap="none" dirty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s3</a:t>
              </a:r>
              <a:r>
                <a:rPr lang="ko-KR" sz="1600" b="0" i="0" u="none" strike="noStrike" cap="none" dirty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/>
              </a:r>
              <a:br>
                <a:rPr lang="ko-KR" sz="1600" b="0" i="0" u="none" strike="noStrike" cap="none" dirty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</a:br>
              <a:endParaRPr sz="1600" b="0" i="0" u="none" strike="noStrike" cap="none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  <a:p>
              <a:pPr marL="285750" lvl="0" indent="-285750"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플랫폼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       : </a:t>
              </a:r>
              <a:r>
                <a:rPr lang="en-US" altLang="ko-KR" b="1" dirty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AWS, Docker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b="1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lvl="0" indent="-285750"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Library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400" b="1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        : </a:t>
              </a:r>
              <a:r>
                <a:rPr lang="en-US" altLang="ko-KR" b="1" dirty="0">
                  <a:solidFill>
                    <a:schemeClr val="dk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Bootstrap4, Lombok, JSTL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76" name="Google Shape;276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68695" y="2261235"/>
              <a:ext cx="5426710" cy="43929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" name="Google Shape;277;p19"/>
          <p:cNvGrpSpPr/>
          <p:nvPr/>
        </p:nvGrpSpPr>
        <p:grpSpPr>
          <a:xfrm rot="5400000">
            <a:off x="8022591" y="-3634105"/>
            <a:ext cx="370205" cy="7969250"/>
            <a:chOff x="8022590" y="-3634105"/>
            <a:chExt cx="370205" cy="7969250"/>
          </a:xfrm>
        </p:grpSpPr>
        <p:sp>
          <p:nvSpPr>
            <p:cNvPr id="278" name="Google Shape;278;p19"/>
            <p:cNvSpPr/>
            <p:nvPr/>
          </p:nvSpPr>
          <p:spPr>
            <a:xfrm rot="-5400000" flipH="1">
              <a:off x="7775575" y="3389630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개요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 rot="-5400000" flipH="1">
              <a:off x="7774940" y="2287905"/>
              <a:ext cx="86550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참여인원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 rot="-5400000" flipH="1">
              <a:off x="7775575" y="1186180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일정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 rot="-5400000" flipH="1">
              <a:off x="7775575" y="109855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 rot="-5400000" flipH="1">
              <a:off x="7774305" y="-946785"/>
              <a:ext cx="86614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 rot="-5400000" flipH="1">
              <a:off x="7775575" y="-2118995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 rot="-5400000" flipH="1">
              <a:off x="7775575" y="-3255645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소감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85" name="Google Shape;285;p19"/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586" y="2600689"/>
            <a:ext cx="1081578" cy="1416589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86" name="Google Shape;286;p19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11" y="2600690"/>
            <a:ext cx="1212214" cy="1552259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87" name="Google Shape;287;p19"/>
          <p:cNvPicPr preferRelativeResize="0"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863" y="4650105"/>
            <a:ext cx="1957900" cy="137001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88" name="Google Shape;288;p19"/>
          <p:cNvPicPr preferRelativeResize="0"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633" y="2665594"/>
            <a:ext cx="1231508" cy="1416589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89" name="그림 4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370" y="4692248"/>
            <a:ext cx="2261919" cy="9393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"/>
          <p:cNvSpPr txBox="1">
            <a:spLocks/>
          </p:cNvSpPr>
          <p:nvPr/>
        </p:nvSpPr>
        <p:spPr>
          <a:xfrm>
            <a:off x="664210" y="2636127"/>
            <a:ext cx="10625455" cy="356806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vert="horz" wrap="square" lIns="70485" tIns="70485" rIns="70485" bIns="45085" numCol="1" anchor="t">
            <a:noAutofit/>
          </a:bodyPr>
          <a:lstStyle/>
          <a:p>
            <a:pPr marL="83820" indent="-2794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880" b="0" i="0" strike="noStrike" cap="none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5" name="Google Shape;295;p20"/>
          <p:cNvSpPr>
            <a:spLocks/>
          </p:cNvSpPr>
          <p:nvPr/>
        </p:nvSpPr>
        <p:spPr>
          <a:xfrm>
            <a:off x="622300" y="2174875"/>
            <a:ext cx="2268855" cy="32004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7635"/>
              </a:gs>
              <a:gs pos="100000">
                <a:srgbClr val="004D86"/>
              </a:gs>
            </a:gsLst>
            <a:lin ang="0"/>
          </a:gra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b="0" i="0" strike="noStrike" cap="none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 내용</a:t>
            </a:r>
            <a:endParaRPr lang="ko-KR" altLang="en-US" sz="1600" b="0" i="0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6" name="Google Shape;296;p20"/>
          <p:cNvSpPr>
            <a:spLocks/>
          </p:cNvSpPr>
          <p:nvPr/>
        </p:nvSpPr>
        <p:spPr>
          <a:xfrm>
            <a:off x="949325" y="2968625"/>
            <a:ext cx="1624965" cy="2555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285750" indent="-285750" algn="l" rtl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  <a:p>
            <a:pPr marL="285750" indent="-285750" algn="l" rtl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</a:p>
          <a:p>
            <a:pPr marL="285750" indent="-285750" algn="l" rtl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강좌 관리</a:t>
            </a:r>
          </a:p>
          <a:p>
            <a:pPr marL="285750" indent="-285750" algn="l" rtl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성적 관리</a:t>
            </a:r>
          </a:p>
        </p:txBody>
      </p:sp>
      <p:sp>
        <p:nvSpPr>
          <p:cNvPr id="298" name="Google Shape;298;p20"/>
          <p:cNvSpPr txBox="1"/>
          <p:nvPr/>
        </p:nvSpPr>
        <p:spPr>
          <a:xfrm>
            <a:off x="488950" y="765175"/>
            <a:ext cx="3569970" cy="64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프로젝트 제안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Google Shape;296;p20"/>
          <p:cNvSpPr>
            <a:spLocks/>
          </p:cNvSpPr>
          <p:nvPr/>
        </p:nvSpPr>
        <p:spPr>
          <a:xfrm>
            <a:off x="3338830" y="2968625"/>
            <a:ext cx="183070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285750" indent="-285750" algn="l" rtl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en-US" altLang="ko-KR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Pw</a:t>
            </a:r>
            <a:r>
              <a:rPr lang="ko-KR" altLang="en-US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</a:p>
          <a:p>
            <a:pPr marL="285750" indent="-285750" algn="l" rtl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건의함</a:t>
            </a:r>
          </a:p>
          <a:p>
            <a:pPr marL="285750" indent="-285750" algn="l" rtl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커리큘럼</a:t>
            </a:r>
          </a:p>
          <a:p>
            <a:pPr marL="285750" indent="-285750" algn="l" rtl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                  </a:t>
            </a:r>
          </a:p>
        </p:txBody>
      </p:sp>
      <p:sp>
        <p:nvSpPr>
          <p:cNvPr id="309" name="도형 1"/>
          <p:cNvSpPr>
            <a:spLocks/>
          </p:cNvSpPr>
          <p:nvPr/>
        </p:nvSpPr>
        <p:spPr>
          <a:xfrm>
            <a:off x="5831840" y="2965450"/>
            <a:ext cx="1688150" cy="2555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285750" indent="-285750" algn="l" rtl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수정</a:t>
            </a:r>
          </a:p>
          <a:p>
            <a:pPr marL="285750" indent="-285750" algn="l" rtl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익명 글</a:t>
            </a:r>
          </a:p>
          <a:p>
            <a:pPr marL="285750" indent="-285750" algn="l" rtl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강좌 자료</a:t>
            </a:r>
          </a:p>
        </p:txBody>
      </p:sp>
      <p:sp>
        <p:nvSpPr>
          <p:cNvPr id="30" name="도형 1">
            <a:extLst>
              <a:ext uri="{FF2B5EF4-FFF2-40B4-BE49-F238E27FC236}">
                <a16:creationId xmlns:a16="http://schemas.microsoft.com/office/drawing/2014/main" id="{F663093B-51DB-49A2-BA17-C40E6EEEFFAF}"/>
              </a:ext>
            </a:extLst>
          </p:cNvPr>
          <p:cNvSpPr>
            <a:spLocks/>
          </p:cNvSpPr>
          <p:nvPr/>
        </p:nvSpPr>
        <p:spPr>
          <a:xfrm>
            <a:off x="8205470" y="2962910"/>
            <a:ext cx="2296160" cy="2555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285750" indent="-285750" algn="l" rtl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등록</a:t>
            </a:r>
          </a:p>
          <a:p>
            <a:pPr marL="285750" indent="-285750" algn="l" rtl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강좌 수강</a:t>
            </a:r>
          </a:p>
          <a:p>
            <a:pPr marL="285750" indent="-285750" algn="l" rtl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  <a:r>
              <a:rPr lang="en-US" altLang="ko-KR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시험</a:t>
            </a:r>
            <a:r>
              <a:rPr lang="en-US" altLang="ko-KR" sz="20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 rtl="0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-"/>
            </a:pPr>
            <a:endParaRPr lang="ko-KR" altLang="en-US" sz="20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Google Shape;270;p19">
            <a:extLst>
              <a:ext uri="{FF2B5EF4-FFF2-40B4-BE49-F238E27FC236}">
                <a16:creationId xmlns:a16="http://schemas.microsoft.com/office/drawing/2014/main" id="{0297AA65-03F5-4344-8655-728A48474C0F}"/>
              </a:ext>
            </a:extLst>
          </p:cNvPr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3B6D87-9772-4DFC-A137-2FC140A958BB}"/>
              </a:ext>
            </a:extLst>
          </p:cNvPr>
          <p:cNvGrpSpPr/>
          <p:nvPr/>
        </p:nvGrpSpPr>
        <p:grpSpPr>
          <a:xfrm>
            <a:off x="4453575" y="43179"/>
            <a:ext cx="7508240" cy="590869"/>
            <a:chOff x="4453575" y="43179"/>
            <a:chExt cx="7508240" cy="590869"/>
          </a:xfrm>
        </p:grpSpPr>
        <p:sp>
          <p:nvSpPr>
            <p:cNvPr id="33" name="Google Shape;278;p19">
              <a:extLst>
                <a:ext uri="{FF2B5EF4-FFF2-40B4-BE49-F238E27FC236}">
                  <a16:creationId xmlns:a16="http://schemas.microsoft.com/office/drawing/2014/main" id="{C0127164-11D7-44C1-8FA3-C7C2BAE1D519}"/>
                </a:ext>
              </a:extLst>
            </p:cNvPr>
            <p:cNvSpPr/>
            <p:nvPr/>
          </p:nvSpPr>
          <p:spPr>
            <a:xfrm flipH="1">
              <a:off x="445357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개요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279;p19">
              <a:extLst>
                <a:ext uri="{FF2B5EF4-FFF2-40B4-BE49-F238E27FC236}">
                  <a16:creationId xmlns:a16="http://schemas.microsoft.com/office/drawing/2014/main" id="{05E3D5FD-2C5C-4199-93BE-9DC52AA8C4DB}"/>
                </a:ext>
              </a:extLst>
            </p:cNvPr>
            <p:cNvSpPr/>
            <p:nvPr/>
          </p:nvSpPr>
          <p:spPr>
            <a:xfrm flipH="1">
              <a:off x="5554030" y="66993"/>
              <a:ext cx="86550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참여인원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280;p19">
              <a:extLst>
                <a:ext uri="{FF2B5EF4-FFF2-40B4-BE49-F238E27FC236}">
                  <a16:creationId xmlns:a16="http://schemas.microsoft.com/office/drawing/2014/main" id="{3D0F9CCE-A8B5-43F7-AA9F-36DDEF285D6D}"/>
                </a:ext>
              </a:extLst>
            </p:cNvPr>
            <p:cNvSpPr/>
            <p:nvPr/>
          </p:nvSpPr>
          <p:spPr>
            <a:xfrm flipH="1">
              <a:off x="665702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일정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281;p19">
              <a:extLst>
                <a:ext uri="{FF2B5EF4-FFF2-40B4-BE49-F238E27FC236}">
                  <a16:creationId xmlns:a16="http://schemas.microsoft.com/office/drawing/2014/main" id="{4810C639-04AD-434B-9931-448DA1DBF783}"/>
                </a:ext>
              </a:extLst>
            </p:cNvPr>
            <p:cNvSpPr/>
            <p:nvPr/>
          </p:nvSpPr>
          <p:spPr>
            <a:xfrm flipH="1">
              <a:off x="77333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282;p19">
              <a:extLst>
                <a:ext uri="{FF2B5EF4-FFF2-40B4-BE49-F238E27FC236}">
                  <a16:creationId xmlns:a16="http://schemas.microsoft.com/office/drawing/2014/main" id="{2BCC856E-DF0C-45F3-83B2-8FDE7FCAA6E3}"/>
                </a:ext>
              </a:extLst>
            </p:cNvPr>
            <p:cNvSpPr/>
            <p:nvPr/>
          </p:nvSpPr>
          <p:spPr>
            <a:xfrm flipH="1">
              <a:off x="8788402" y="66675"/>
              <a:ext cx="86614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283;p19">
              <a:extLst>
                <a:ext uri="{FF2B5EF4-FFF2-40B4-BE49-F238E27FC236}">
                  <a16:creationId xmlns:a16="http://schemas.microsoft.com/office/drawing/2014/main" id="{785F5EC8-D0E5-46B9-9CA7-8DA9E9793E5A}"/>
                </a:ext>
              </a:extLst>
            </p:cNvPr>
            <p:cNvSpPr/>
            <p:nvPr/>
          </p:nvSpPr>
          <p:spPr>
            <a:xfrm flipH="1">
              <a:off x="996220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9" name="Google Shape;284;p19">
              <a:extLst>
                <a:ext uri="{FF2B5EF4-FFF2-40B4-BE49-F238E27FC236}">
                  <a16:creationId xmlns:a16="http://schemas.microsoft.com/office/drawing/2014/main" id="{CEBD8ACF-5AEC-499D-B630-23A5B034F1BE}"/>
                </a:ext>
              </a:extLst>
            </p:cNvPr>
            <p:cNvSpPr/>
            <p:nvPr/>
          </p:nvSpPr>
          <p:spPr>
            <a:xfrm flipH="1">
              <a:off x="110988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소감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Google Shape;149;p15">
              <a:extLst>
                <a:ext uri="{FF2B5EF4-FFF2-40B4-BE49-F238E27FC236}">
                  <a16:creationId xmlns:a16="http://schemas.microsoft.com/office/drawing/2014/main" id="{AD093B38-E382-476A-AFC2-B3398BDCF60A}"/>
                </a:ext>
              </a:extLst>
            </p:cNvPr>
            <p:cNvSpPr/>
            <p:nvPr/>
          </p:nvSpPr>
          <p:spPr>
            <a:xfrm flipH="1">
              <a:off x="7733350" y="48895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Google Shape;420;p24">
              <a:extLst>
                <a:ext uri="{FF2B5EF4-FFF2-40B4-BE49-F238E27FC236}">
                  <a16:creationId xmlns:a16="http://schemas.microsoft.com/office/drawing/2014/main" id="{45D435F6-2F14-4545-8260-C0949324CD78}"/>
                </a:ext>
              </a:extLst>
            </p:cNvPr>
            <p:cNvSpPr/>
            <p:nvPr/>
          </p:nvSpPr>
          <p:spPr>
            <a:xfrm flipH="1">
              <a:off x="8788401" y="43179"/>
              <a:ext cx="866140" cy="57848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 txBox="1"/>
          <p:nvPr/>
        </p:nvSpPr>
        <p:spPr>
          <a:xfrm>
            <a:off x="488950" y="765175"/>
            <a:ext cx="3314700" cy="64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0" i="0" u="none" strike="noStrike" cap="none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프로젝트 내용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2" name="Google Shape;372;p22"/>
          <p:cNvSpPr txBox="1">
            <a:spLocks/>
          </p:cNvSpPr>
          <p:nvPr/>
        </p:nvSpPr>
        <p:spPr>
          <a:xfrm>
            <a:off x="509905" y="1651000"/>
            <a:ext cx="7739380" cy="305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분석/설계 : </a:t>
            </a:r>
            <a:r>
              <a:rPr lang="ko-KR" altLang="en-US" sz="2400" b="0" i="0" strike="noStrike" cap="none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기능별 </a:t>
            </a:r>
            <a:r>
              <a:rPr lang="ko-KR" sz="2400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요구사항 정의</a:t>
            </a:r>
            <a:r>
              <a:rPr lang="en-US" altLang="ko-KR" sz="2400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 – </a:t>
            </a:r>
            <a:r>
              <a:rPr lang="ko-KR" altLang="en-US" sz="2400" dirty="0">
                <a:solidFill>
                  <a:schemeClr val="dk2"/>
                </a:solidFill>
                <a:latin typeface="Abadi" panose="020B0604020104020204" pitchFamily="34" charset="0"/>
                <a:ea typeface="나눔스퀘어OTF Bold" charset="0"/>
              </a:rPr>
              <a:t>운영자 기능</a:t>
            </a:r>
          </a:p>
        </p:txBody>
      </p:sp>
      <p:sp>
        <p:nvSpPr>
          <p:cNvPr id="383" name="텍스트 상자 27"/>
          <p:cNvSpPr txBox="1">
            <a:spLocks/>
          </p:cNvSpPr>
          <p:nvPr/>
        </p:nvSpPr>
        <p:spPr>
          <a:xfrm>
            <a:off x="426085" y="2204085"/>
            <a:ext cx="7600950" cy="4556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vert="horz" wrap="square" lIns="70485" tIns="70485" rIns="70485" bIns="45085" numCol="1" anchor="t">
            <a:noAutofit/>
          </a:bodyPr>
          <a:lstStyle/>
          <a:p>
            <a:pPr marL="83820" indent="-2794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880" b="0" i="0" strike="noStrike" cap="none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6" name="도형 3"/>
          <p:cNvSpPr>
            <a:spLocks/>
          </p:cNvSpPr>
          <p:nvPr/>
        </p:nvSpPr>
        <p:spPr>
          <a:xfrm>
            <a:off x="8672195" y="1954530"/>
            <a:ext cx="3162300" cy="28511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457200" indent="-342900" algn="l" rtl="0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나눔스퀘어OTF"/>
              <a:buChar char="-"/>
            </a:pP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툴 </a:t>
            </a:r>
            <a:r>
              <a:rPr lang="ko-KR" sz="1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sz="1800" b="1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스프레드시트</a:t>
            </a:r>
            <a:endParaRPr lang="ko-KR" altLang="en-US" sz="1800" b="1" dirty="0">
              <a:solidFill>
                <a:schemeClr val="dk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342900" latinLnBrk="0">
              <a:buClr>
                <a:srgbClr val="000000"/>
              </a:buClr>
              <a:buFont typeface="나눔스퀘어OTF"/>
              <a:buChar char="-"/>
            </a:pPr>
            <a:r>
              <a:rPr lang="ko-KR" altLang="ko-KR" sz="1800" b="1" dirty="0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</a:t>
            </a:r>
            <a:r>
              <a:rPr lang="ko-KR" altLang="ko-KR" sz="1800" b="1" dirty="0" err="1">
                <a:solidFill>
                  <a:schemeClr val="dk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Spreadsheets</a:t>
            </a:r>
            <a:r>
              <a:rPr lang="ko-KR" sz="1800" b="1" dirty="0" err="1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사용하여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팀원간 요구사항의 합을 바탕으로 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LMS </a:t>
            </a:r>
            <a:r>
              <a:rPr lang="ko-KR" altLang="en-US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적용할 기능을 사용하는 계층별로 정리함</a:t>
            </a:r>
            <a:r>
              <a:rPr lang="en-US" altLang="ko-KR"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indent="-342900" latinLnBrk="0">
              <a:buClr>
                <a:srgbClr val="000000"/>
              </a:buClr>
              <a:buFont typeface="나눔스퀘어OTF"/>
              <a:buChar char="-"/>
            </a:pPr>
            <a:endParaRPr lang="en-US" altLang="ko-KR" sz="1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342900">
              <a:buFont typeface="나눔스퀘어OTF"/>
              <a:buChar char="-"/>
            </a:pPr>
            <a:r>
              <a:rPr lang="ko-KR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구현대상을 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</a:t>
            </a:r>
            <a:r>
              <a:rPr lang="ko-KR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강사</a:t>
            </a:r>
            <a:r>
              <a:rPr lang="ko-KR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ko-KR" altLang="ko-KR"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나누어 작업 </a:t>
            </a:r>
            <a:endParaRPr lang="ko-KR" altLang="en-US"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342900" latinLnBrk="0">
              <a:buClr>
                <a:srgbClr val="000000"/>
              </a:buClr>
              <a:buFont typeface="나눔스퀘어OTF"/>
              <a:buChar char="-"/>
            </a:pPr>
            <a:endParaRPr lang="ko-KR" altLang="en-US" sz="18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Google Shape;270;p19">
            <a:extLst>
              <a:ext uri="{FF2B5EF4-FFF2-40B4-BE49-F238E27FC236}">
                <a16:creationId xmlns:a16="http://schemas.microsoft.com/office/drawing/2014/main" id="{32171A91-3B20-4FA9-90F2-7DAE1951C19F}"/>
              </a:ext>
            </a:extLst>
          </p:cNvPr>
          <p:cNvSpPr/>
          <p:nvPr/>
        </p:nvSpPr>
        <p:spPr>
          <a:xfrm>
            <a:off x="0" y="-5080"/>
            <a:ext cx="12192000" cy="621030"/>
          </a:xfrm>
          <a:prstGeom prst="rect">
            <a:avLst/>
          </a:prstGeom>
          <a:gradFill>
            <a:gsLst>
              <a:gs pos="0">
                <a:srgbClr val="007635"/>
              </a:gs>
              <a:gs pos="100000">
                <a:srgbClr val="004D8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242D009-3188-4F14-82D1-1AD8EDB62363}"/>
              </a:ext>
            </a:extLst>
          </p:cNvPr>
          <p:cNvGrpSpPr/>
          <p:nvPr/>
        </p:nvGrpSpPr>
        <p:grpSpPr>
          <a:xfrm>
            <a:off x="4453575" y="43179"/>
            <a:ext cx="7508240" cy="590869"/>
            <a:chOff x="4453575" y="43179"/>
            <a:chExt cx="7508240" cy="590869"/>
          </a:xfrm>
        </p:grpSpPr>
        <p:sp>
          <p:nvSpPr>
            <p:cNvPr id="33" name="Google Shape;278;p19">
              <a:extLst>
                <a:ext uri="{FF2B5EF4-FFF2-40B4-BE49-F238E27FC236}">
                  <a16:creationId xmlns:a16="http://schemas.microsoft.com/office/drawing/2014/main" id="{5D9E823F-9FA6-40BA-8350-4B0539F3EF59}"/>
                </a:ext>
              </a:extLst>
            </p:cNvPr>
            <p:cNvSpPr/>
            <p:nvPr/>
          </p:nvSpPr>
          <p:spPr>
            <a:xfrm flipH="1">
              <a:off x="445357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개요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Google Shape;279;p19">
              <a:extLst>
                <a:ext uri="{FF2B5EF4-FFF2-40B4-BE49-F238E27FC236}">
                  <a16:creationId xmlns:a16="http://schemas.microsoft.com/office/drawing/2014/main" id="{90FC5D94-615E-4D8C-8C6D-2C3BDB52AE52}"/>
                </a:ext>
              </a:extLst>
            </p:cNvPr>
            <p:cNvSpPr/>
            <p:nvPr/>
          </p:nvSpPr>
          <p:spPr>
            <a:xfrm flipH="1">
              <a:off x="5554030" y="66993"/>
              <a:ext cx="86550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참여인원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Google Shape;280;p19">
              <a:extLst>
                <a:ext uri="{FF2B5EF4-FFF2-40B4-BE49-F238E27FC236}">
                  <a16:creationId xmlns:a16="http://schemas.microsoft.com/office/drawing/2014/main" id="{9AA21B3F-7902-4F48-B1C5-55F73852EFA5}"/>
                </a:ext>
              </a:extLst>
            </p:cNvPr>
            <p:cNvSpPr/>
            <p:nvPr/>
          </p:nvSpPr>
          <p:spPr>
            <a:xfrm flipH="1">
              <a:off x="6657025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일정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Google Shape;281;p19">
              <a:extLst>
                <a:ext uri="{FF2B5EF4-FFF2-40B4-BE49-F238E27FC236}">
                  <a16:creationId xmlns:a16="http://schemas.microsoft.com/office/drawing/2014/main" id="{0EAB3E07-3D01-45BF-A2EB-D987B092AEF4}"/>
                </a:ext>
              </a:extLst>
            </p:cNvPr>
            <p:cNvSpPr/>
            <p:nvPr/>
          </p:nvSpPr>
          <p:spPr>
            <a:xfrm flipH="1">
              <a:off x="77333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Google Shape;282;p19">
              <a:extLst>
                <a:ext uri="{FF2B5EF4-FFF2-40B4-BE49-F238E27FC236}">
                  <a16:creationId xmlns:a16="http://schemas.microsoft.com/office/drawing/2014/main" id="{7C7558AC-D42E-4752-ACF5-C1F2115426E5}"/>
                </a:ext>
              </a:extLst>
            </p:cNvPr>
            <p:cNvSpPr/>
            <p:nvPr/>
          </p:nvSpPr>
          <p:spPr>
            <a:xfrm flipH="1">
              <a:off x="8788402" y="66675"/>
              <a:ext cx="866140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Google Shape;283;p19">
              <a:extLst>
                <a:ext uri="{FF2B5EF4-FFF2-40B4-BE49-F238E27FC236}">
                  <a16:creationId xmlns:a16="http://schemas.microsoft.com/office/drawing/2014/main" id="{2B226DA9-876B-449F-80AB-563A9658AEE2}"/>
                </a:ext>
              </a:extLst>
            </p:cNvPr>
            <p:cNvSpPr/>
            <p:nvPr/>
          </p:nvSpPr>
          <p:spPr>
            <a:xfrm flipH="1">
              <a:off x="996220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구현화면</a:t>
              </a:r>
              <a:endParaRPr sz="1500" b="0" i="0" u="none" strike="noStrike" cap="none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9" name="Google Shape;284;p19">
              <a:extLst>
                <a:ext uri="{FF2B5EF4-FFF2-40B4-BE49-F238E27FC236}">
                  <a16:creationId xmlns:a16="http://schemas.microsoft.com/office/drawing/2014/main" id="{69E68578-07D0-4008-8101-5E38461C2EFE}"/>
                </a:ext>
              </a:extLst>
            </p:cNvPr>
            <p:cNvSpPr/>
            <p:nvPr/>
          </p:nvSpPr>
          <p:spPr>
            <a:xfrm flipH="1">
              <a:off x="11098850" y="66358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rgbClr val="26262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소감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Google Shape;149;p15">
              <a:extLst>
                <a:ext uri="{FF2B5EF4-FFF2-40B4-BE49-F238E27FC236}">
                  <a16:creationId xmlns:a16="http://schemas.microsoft.com/office/drawing/2014/main" id="{F3F4F59D-D611-419A-B70B-32B66A01FEA4}"/>
                </a:ext>
              </a:extLst>
            </p:cNvPr>
            <p:cNvSpPr/>
            <p:nvPr/>
          </p:nvSpPr>
          <p:spPr>
            <a:xfrm flipH="1">
              <a:off x="7733350" y="48895"/>
              <a:ext cx="862965" cy="5670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8D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구성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Google Shape;420;p24">
              <a:extLst>
                <a:ext uri="{FF2B5EF4-FFF2-40B4-BE49-F238E27FC236}">
                  <a16:creationId xmlns:a16="http://schemas.microsoft.com/office/drawing/2014/main" id="{019CD6FA-E9D7-4327-9B37-B3707EB0AB2D}"/>
                </a:ext>
              </a:extLst>
            </p:cNvPr>
            <p:cNvSpPr/>
            <p:nvPr/>
          </p:nvSpPr>
          <p:spPr>
            <a:xfrm flipH="1">
              <a:off x="8788401" y="43179"/>
              <a:ext cx="866140" cy="57848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007635"/>
                </a:gs>
                <a:gs pos="100000">
                  <a:srgbClr val="004D86"/>
                </a:gs>
              </a:gsLst>
              <a:lin ang="0" scaled="0"/>
            </a:gra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0" i="0" u="none" strike="noStrike" cap="none" dirty="0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rPr>
                <a:t>제안/내용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57B49D3-0CBF-AAD8-7A51-693E3CD94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81" y="2240419"/>
            <a:ext cx="6167947" cy="39789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F8705FDFA34884992D0244139E73F87" ma:contentTypeVersion="4" ma:contentTypeDescription="새 문서를 만듭니다." ma:contentTypeScope="" ma:versionID="9d1a5db12cbcb21bbc00f2c0500ba05b">
  <xsd:schema xmlns:xsd="http://www.w3.org/2001/XMLSchema" xmlns:xs="http://www.w3.org/2001/XMLSchema" xmlns:p="http://schemas.microsoft.com/office/2006/metadata/properties" xmlns:ns3="a6101503-1a90-449a-8815-bf0786a16811" targetNamespace="http://schemas.microsoft.com/office/2006/metadata/properties" ma:root="true" ma:fieldsID="4e702a48da67db94520a2b6170e5210c" ns3:_="">
    <xsd:import namespace="a6101503-1a90-449a-8815-bf0786a1681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01503-1a90-449a-8815-bf0786a168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911503-3E47-41AC-B183-F1F5E958DF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3C8276-7CD0-452E-B593-F1D28075AD16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a6101503-1a90-449a-8815-bf0786a16811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12C9891-4219-4E83-917C-FB7DBE1433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101503-1a90-449a-8815-bf0786a168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Pages>63</Pages>
  <Words>1683</Words>
  <Characters>0</Characters>
  <Application>Microsoft Office PowerPoint</Application>
  <DocSecurity>0</DocSecurity>
  <PresentationFormat>사용자 지정</PresentationFormat>
  <Lines>0</Lines>
  <Paragraphs>687</Paragraphs>
  <Slides>51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0" baseType="lpstr">
      <vt:lpstr>Arial</vt:lpstr>
      <vt:lpstr>나눔스퀘어OTF Bold</vt:lpstr>
      <vt:lpstr>Abadi</vt:lpstr>
      <vt:lpstr>나눔스퀘어OTF</vt:lpstr>
      <vt:lpstr>맑은 고딕</vt:lpstr>
      <vt:lpstr>Consolas</vt:lpstr>
      <vt:lpstr>맑은 고딕</vt:lpstr>
      <vt:lpstr>Jua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13</cp:revision>
  <dcterms:modified xsi:type="dcterms:W3CDTF">2022-07-15T04:16:59Z</dcterms:modified>
  <cp:version>9.103.83.44158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0x0101000F8705FDFA34884992D0244139E73F87</vt:lpwstr>
  </property>
</Properties>
</file>